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y="5143500" cx="9144000"/>
  <p:notesSz cx="6858000" cy="9144000"/>
  <p:embeddedFontLst>
    <p:embeddedFont>
      <p:font typeface="Josefin Slab"/>
      <p:regular r:id="rId44"/>
      <p:bold r:id="rId45"/>
      <p:italic r:id="rId46"/>
      <p:boldItalic r:id="rId47"/>
    </p:embeddedFont>
    <p:embeddedFont>
      <p:font typeface="Ruthie"/>
      <p:regular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font" Target="fonts/JosefinSlab-regular.fntdata"/><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46" Type="http://schemas.openxmlformats.org/officeDocument/2006/relationships/font" Target="fonts/JosefinSlab-italic.fntdata"/><Relationship Id="rId23" Type="http://schemas.openxmlformats.org/officeDocument/2006/relationships/slide" Target="slides/slide19.xml"/><Relationship Id="rId45" Type="http://schemas.openxmlformats.org/officeDocument/2006/relationships/font" Target="fonts/JosefinSlab-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48" Type="http://schemas.openxmlformats.org/officeDocument/2006/relationships/font" Target="fonts/Ruthie-regular.fntdata"/><Relationship Id="rId25" Type="http://schemas.openxmlformats.org/officeDocument/2006/relationships/slide" Target="slides/slide21.xml"/><Relationship Id="rId47" Type="http://schemas.openxmlformats.org/officeDocument/2006/relationships/font" Target="fonts/JosefinSlab-boldItalic.fnt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5" name="Shape 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10000"/>
              <a:buFont typeface="Arial"/>
              <a:buNone/>
            </a:pPr>
            <a:r>
              <a:rPr lang="en" sz="1000">
                <a:solidFill>
                  <a:srgbClr val="222222"/>
                </a:solidFill>
                <a:highlight>
                  <a:srgbClr val="FFFFFF"/>
                </a:highlight>
              </a:rPr>
              <a:t>For years I've harboured the conviction that the core logical framework employed by the very best problem solvers in virtually every domain can be articulated with a handful of Holmesian quotations.</a:t>
            </a:r>
          </a:p>
          <a:p>
            <a:pPr lvl="0" rtl="0">
              <a:spcBef>
                <a:spcPts val="0"/>
              </a:spcBef>
              <a:buClr>
                <a:schemeClr val="dk1"/>
              </a:buClr>
              <a:buSzPct val="110000"/>
              <a:buFont typeface="Arial"/>
              <a:buNone/>
            </a:pPr>
            <a:r>
              <a:t/>
            </a:r>
            <a:endParaRPr sz="1000">
              <a:solidFill>
                <a:srgbClr val="222222"/>
              </a:solidFill>
              <a:highlight>
                <a:srgbClr val="FFFFFF"/>
              </a:highlight>
            </a:endParaRPr>
          </a:p>
          <a:p>
            <a:pPr lvl="0" rtl="0">
              <a:spcBef>
                <a:spcPts val="0"/>
              </a:spcBef>
              <a:buClr>
                <a:schemeClr val="dk1"/>
              </a:buClr>
              <a:buSzPct val="110000"/>
              <a:buFont typeface="Arial"/>
              <a:buNone/>
            </a:pPr>
            <a:r>
              <a:rPr lang="en" sz="1000">
                <a:solidFill>
                  <a:srgbClr val="222222"/>
                </a:solidFill>
                <a:highlight>
                  <a:srgbClr val="FFFFFF"/>
                </a:highlight>
              </a:rPr>
              <a:t>Background: I spent a fair chunk of my youth obsessed with the Canon, and I was still reading it regularly when I began my professional career on the front lines of production support for an exceptionally complex corporate software system that ran almost every business function for a large multinational high-tech manufacturing operation. </a:t>
            </a:r>
          </a:p>
          <a:p>
            <a:pPr lvl="0" rtl="0">
              <a:spcBef>
                <a:spcPts val="0"/>
              </a:spcBef>
              <a:buClr>
                <a:schemeClr val="dk1"/>
              </a:buClr>
              <a:buSzPct val="110000"/>
              <a:buFont typeface="Arial"/>
              <a:buNone/>
            </a:pPr>
            <a:r>
              <a:t/>
            </a:r>
            <a:endParaRPr sz="1000">
              <a:solidFill>
                <a:srgbClr val="222222"/>
              </a:solidFill>
              <a:highlight>
                <a:srgbClr val="FFFFFF"/>
              </a:highlight>
            </a:endParaRPr>
          </a:p>
          <a:p>
            <a:pPr lvl="0" rtl="0">
              <a:spcBef>
                <a:spcPts val="0"/>
              </a:spcBef>
              <a:buNone/>
            </a:pPr>
            <a:r>
              <a:rPr lang="en" sz="1000">
                <a:solidFill>
                  <a:srgbClr val="222222"/>
                </a:solidFill>
                <a:highlight>
                  <a:srgbClr val="FFFFFF"/>
                </a:highlight>
              </a:rPr>
              <a:t>I quickly discovered that most of the thorniest system and process problems were resolved by a very small number of fairly extraordinary individuals. I had the good fortune to work closely with a number of them, often in crisis mode when some business-critical part of the system had crashed.</a:t>
            </a:r>
          </a:p>
          <a:p>
            <a:pPr lvl="0" rtl="0">
              <a:spcBef>
                <a:spcPts val="0"/>
              </a:spcBef>
              <a:buNone/>
            </a:pPr>
            <a:r>
              <a:t/>
            </a:r>
            <a:endParaRPr sz="1000">
              <a:solidFill>
                <a:srgbClr val="222222"/>
              </a:solidFill>
              <a:highlight>
                <a:srgbClr val="FFFFFF"/>
              </a:highlight>
            </a:endParaRPr>
          </a:p>
          <a:p>
            <a:pPr lvl="0" rtl="0">
              <a:spcBef>
                <a:spcPts val="0"/>
              </a:spcBef>
              <a:buClr>
                <a:schemeClr val="dk1"/>
              </a:buClr>
              <a:buSzPct val="110000"/>
              <a:buFont typeface="Arial"/>
              <a:buNone/>
            </a:pPr>
            <a:r>
              <a:rPr lang="en" sz="1000">
                <a:solidFill>
                  <a:srgbClr val="222222"/>
                </a:solidFill>
                <a:highlight>
                  <a:srgbClr val="FFFFFF"/>
                </a:highlight>
              </a:rPr>
              <a:t>Eventually I realized that I had became their Lestrade as well as their Watson: I brought them the problems nobody else could solve; sometimes I'd get to tag along on their adventures and observe their methods, then chronicle their exploits.</a:t>
            </a:r>
          </a:p>
          <a:p>
            <a:pPr lvl="0" rtl="0">
              <a:spcBef>
                <a:spcPts val="0"/>
              </a:spcBef>
              <a:buClr>
                <a:schemeClr val="dk1"/>
              </a:buClr>
              <a:buSzPct val="110000"/>
              <a:buFont typeface="Arial"/>
              <a:buNone/>
            </a:pPr>
            <a:r>
              <a:t/>
            </a:r>
            <a:endParaRPr sz="1000">
              <a:solidFill>
                <a:srgbClr val="222222"/>
              </a:solidFill>
              <a:highlight>
                <a:srgbClr val="FFFFFF"/>
              </a:highlight>
            </a:endParaRPr>
          </a:p>
          <a:p>
            <a:pPr lvl="0" rtl="0">
              <a:spcBef>
                <a:spcPts val="0"/>
              </a:spcBef>
              <a:buNone/>
            </a:pPr>
            <a:r>
              <a:rPr lang="en" sz="1000">
                <a:solidFill>
                  <a:srgbClr val="222222"/>
                </a:solidFill>
                <a:highlight>
                  <a:srgbClr val="FFFFFF"/>
                </a:highlight>
              </a:rPr>
              <a:t>Despite significant diversity in their backgrounds and personalities, some common themes eventually became apparent. For instance, they all played by roughly the same set of logical rules, arguably not dissimilar from approaches to algebra or economics, or to the scientific method. They were constantly ‘solving for </a:t>
            </a:r>
            <a:r>
              <a:rPr i="1" lang="en" sz="1000">
                <a:solidFill>
                  <a:srgbClr val="222222"/>
                </a:solidFill>
                <a:highlight>
                  <a:srgbClr val="FFFFFF"/>
                </a:highlight>
              </a:rPr>
              <a:t>x</a:t>
            </a:r>
            <a:r>
              <a:rPr lang="en" sz="1000">
                <a:solidFill>
                  <a:srgbClr val="222222"/>
                </a:solidFill>
                <a:highlight>
                  <a:srgbClr val="FFFFFF"/>
                </a:highlight>
              </a:rPr>
              <a:t>’, so to speak. They would find clues, eliminate variables, build hypotheses, and construct various proofs to get at the truth - often all within a minute or two, sometimes to the astonishment of less-seasoned onlookers.</a:t>
            </a:r>
          </a:p>
          <a:p>
            <a:pPr lvl="0" rtl="0">
              <a:spcBef>
                <a:spcPts val="0"/>
              </a:spcBef>
              <a:buNone/>
            </a:pPr>
            <a:r>
              <a:t/>
            </a:r>
            <a:endParaRPr sz="1000">
              <a:solidFill>
                <a:srgbClr val="222222"/>
              </a:solidFill>
              <a:highlight>
                <a:srgbClr val="FFFFFF"/>
              </a:highlight>
            </a:endParaRPr>
          </a:p>
          <a:p>
            <a:pPr lvl="0">
              <a:spcBef>
                <a:spcPts val="0"/>
              </a:spcBef>
              <a:buNone/>
            </a:pPr>
            <a:r>
              <a:rPr lang="en" sz="1000">
                <a:solidFill>
                  <a:srgbClr val="222222"/>
                </a:solidFill>
                <a:highlight>
                  <a:srgbClr val="FFFFFF"/>
                </a:highlight>
              </a:rPr>
              <a:t>There were other similarities. For instance, every single one of them despised mundane, repetitive problems….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This is a critical point: the experts always knew where to look. That’s partially because of their lumber-room library, and it was clearly learned. Still, for the best of them it became intuitive, and that’s an important contradiction to what Holmes seems to say elsewhere about being completely unbiased. The experienced observer develops instincts - they recognize the patterns and leap very quickly to a hypothesis. Bias - or expertise?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This is where the pieces begin to come together: we observe - that is, we gather the data - then we draw inferences.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Not above some high brow ridicule….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What else are we looking for? Trifles, of course!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Yes, and we regularly found this to be true in the software world: one flag in the configuration, one incorrect punctuation mark in the code, and the world comes crashing down.</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Memory - that’s another common theme. The best players in this game have a ‘strangely retentive’ memory. They remember every turn in the maze, not just the ones that led to success.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None/>
            </a:pPr>
            <a:r>
              <a:rPr lang="en" sz="1000">
                <a:solidFill>
                  <a:srgbClr val="222222"/>
                </a:solidFill>
              </a:rPr>
              <a:t>TANGENT: How do superior problem solvers become intuitive? Experience, of course, and having an extraordinary memory helps. But I think there’s more to it - I think there’s a certain boldness required. They have to be willing to explore the unknown, and occasionally the forbidden.</a:t>
            </a:r>
          </a:p>
          <a:p>
            <a:pPr lvl="0" rtl="0">
              <a:lnSpc>
                <a:spcPct val="115000"/>
              </a:lnSpc>
              <a:spcBef>
                <a:spcPts val="0"/>
              </a:spcBef>
              <a:buNone/>
            </a:pPr>
            <a:r>
              <a:t/>
            </a:r>
            <a:endParaRPr sz="1000">
              <a:solidFill>
                <a:srgbClr val="222222"/>
              </a:solidFill>
            </a:endParaRPr>
          </a:p>
          <a:p>
            <a:pPr lvl="0" rtl="0">
              <a:lnSpc>
                <a:spcPct val="115000"/>
              </a:lnSpc>
              <a:spcBef>
                <a:spcPts val="0"/>
              </a:spcBef>
              <a:buNone/>
            </a:pPr>
            <a:r>
              <a:rPr lang="en" sz="1000">
                <a:solidFill>
                  <a:srgbClr val="222222"/>
                </a:solidFill>
              </a:rPr>
              <a:t>Their methods of observation merit a bit more analysis. Their research - what were they observing? What were they looking for? I found that each of these exceptional individuals was, without exception, learned in multiple disciplines. Maybe they work with the sales teams rather than finance - but don’t be fooled, they might very well know more about the finance scene than anybody who isn’t an accountant. The idea that “that isn’t my job” never stopped them from tackling a tasty problem. They might say, “That isn’t my specialty….”, but there would always be a “but”. “That isn’t my specialty, </a:t>
            </a:r>
            <a:r>
              <a:rPr b="1" i="1" lang="en" sz="1000">
                <a:solidFill>
                  <a:srgbClr val="222222"/>
                </a:solidFill>
              </a:rPr>
              <a:t>but </a:t>
            </a:r>
            <a:r>
              <a:rPr lang="en" sz="1000">
                <a:solidFill>
                  <a:srgbClr val="222222"/>
                </a:solidFill>
              </a:rPr>
              <a:t>you might want to look...here.” Or there. Or go talk to so-and-so. Sometimes they’d start the search themselves; sometimes they’d call the expert on the spot. Very rarely did they shrug and use the “not my job” excuse. </a:t>
            </a:r>
          </a:p>
          <a:p>
            <a:pPr lvl="0" rtl="0">
              <a:lnSpc>
                <a:spcPct val="115000"/>
              </a:lnSpc>
              <a:spcBef>
                <a:spcPts val="0"/>
              </a:spcBef>
              <a:buNone/>
            </a:pPr>
            <a:r>
              <a:t/>
            </a:r>
            <a:endParaRPr sz="1000">
              <a:solidFill>
                <a:srgbClr val="222222"/>
              </a:solidFill>
            </a:endParaRPr>
          </a:p>
          <a:p>
            <a:pPr lvl="0" rtl="0">
              <a:lnSpc>
                <a:spcPct val="115000"/>
              </a:lnSpc>
              <a:spcBef>
                <a:spcPts val="0"/>
              </a:spcBef>
              <a:buNone/>
            </a:pPr>
            <a:r>
              <a:rPr lang="en" sz="1000">
                <a:solidFill>
                  <a:srgbClr val="222222"/>
                </a:solidFill>
              </a:rPr>
              <a:t>Sometimes it was clear that they relished opportunities to solve problems in areas other than their specialties simply because of the challenge and the pleasure of learning new things. </a:t>
            </a:r>
          </a:p>
          <a:p>
            <a:pPr lvl="0" rtl="0">
              <a:lnSpc>
                <a:spcPct val="115000"/>
              </a:lnSpc>
              <a:spcBef>
                <a:spcPts val="0"/>
              </a:spcBef>
              <a:buNone/>
            </a:pPr>
            <a:r>
              <a:t/>
            </a:r>
            <a:endParaRPr sz="1000">
              <a:solidFill>
                <a:srgbClr val="222222"/>
              </a:solidFill>
            </a:endParaRPr>
          </a:p>
          <a:p>
            <a:pPr lvl="0" rtl="0">
              <a:lnSpc>
                <a:spcPct val="115000"/>
              </a:lnSpc>
              <a:spcBef>
                <a:spcPts val="0"/>
              </a:spcBef>
              <a:buNone/>
            </a:pPr>
            <a:r>
              <a:rPr lang="en" sz="1000">
                <a:solidFill>
                  <a:srgbClr val="222222"/>
                </a:solidFill>
              </a:rPr>
              <a:t>In summary, I think these people developed highly-tuned instincts because each had a mental storage unit packed with trifles and treasures accumulated on bold journeys far and wide through the systems and business processes, and they were able to recall those memories quickly. You can’t become broad if you aren’t bold enough to stray beyond your comfort zone, but even if you do, you still can’t solve problems efficiently unless you’re able to access those nuggets expediently. </a:t>
            </a:r>
          </a:p>
          <a:p>
            <a:pPr lvl="0" rtl="0">
              <a:lnSpc>
                <a:spcPct val="115000"/>
              </a:lnSpc>
              <a:spcBef>
                <a:spcPts val="0"/>
              </a:spcBef>
              <a:buNone/>
            </a:pPr>
            <a:r>
              <a:t/>
            </a:r>
            <a:endParaRPr sz="1000">
              <a:solidFill>
                <a:srgbClr val="222222"/>
              </a:solidFill>
            </a:endParaRPr>
          </a:p>
          <a:p>
            <a:pPr lvl="0" rtl="0">
              <a:lnSpc>
                <a:spcPct val="115000"/>
              </a:lnSpc>
              <a:spcBef>
                <a:spcPts val="0"/>
              </a:spcBef>
              <a:buNone/>
            </a:pPr>
            <a:r>
              <a:rPr lang="en" sz="1000">
                <a:solidFill>
                  <a:srgbClr val="222222"/>
                </a:solidFill>
              </a:rPr>
              <a:t>NOTE: this is probably one of the quotations from which the idea of the “mind palace” originally arose. I’ve never personally met anyone with a proper mind palace, and I suspect that’s mostly theatrics. IRL these people - the closest to Sherlocks that I’ve met - were simply very organized, very high functioning logicians with powerful memories, insatiable curiosity, and no fear of wading into unknown waters.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Sometimes these folks would make wild guesses that would turn out to be correct. On multiple occasions I asked how they got there. Most of the time they’d have to stop and think about it - implying that they hadn’t consciously followed a set of sequential logical steps. They’d simply arrived at the answer because they’d seen it (or something similar) so many times before.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So again, let’s dig deeper into their methods of observation and analysis: what, exactly, are we looking for? Singularity. Irregularity. What doesn’t fit the pattern? And when we find those irregular clues, they feed our inferences….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This might be my favorite quotation in the whole pile. I think this is the difference between the truly elite problem solvers and those of us who manage to get it right sometimes. Discretion, picking the right trifles with which to concern oneself….</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What then? They’d process these facts. And while I can’t prove it scientifically, I think some of the best thinkers might still be smokers. I found that one of the most effective methods for shadowing these people was to take second-hand smoke breaks with them.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2" name="Shape 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10000"/>
              <a:buFont typeface="Arial"/>
              <a:buNone/>
            </a:pPr>
            <a:r>
              <a:rPr lang="en" sz="1000">
                <a:solidFill>
                  <a:srgbClr val="222222"/>
                </a:solidFill>
                <a:highlight>
                  <a:srgbClr val="FFFFFF"/>
                </a:highlight>
              </a:rPr>
              <a:t>They were always extremely busy, but they'd always make time to work on an uncommon problem...</a:t>
            </a:r>
          </a:p>
          <a:p>
            <a:pPr lvl="0" rtl="0">
              <a:lnSpc>
                <a:spcPct val="115000"/>
              </a:lnSpc>
              <a:spcBef>
                <a:spcPts val="0"/>
              </a:spcBef>
              <a:buClr>
                <a:schemeClr val="dk1"/>
              </a:buClr>
              <a:buSzPct val="110000"/>
              <a:buFont typeface="Arial"/>
              <a:buNone/>
            </a:pPr>
            <a:r>
              <a:t/>
            </a:r>
            <a:endParaRPr sz="1000">
              <a:solidFill>
                <a:srgbClr val="222222"/>
              </a:solidFill>
              <a:highlight>
                <a:srgbClr val="FFFFFF"/>
              </a:highlight>
            </a:endParaRPr>
          </a:p>
          <a:p>
            <a:pPr lvl="0" rtl="0">
              <a:spcBef>
                <a:spcPts val="600"/>
              </a:spcBef>
              <a:buClr>
                <a:schemeClr val="dk1"/>
              </a:buClr>
              <a:buSzPct val="36666"/>
              <a:buFont typeface="Arial"/>
              <a:buNone/>
            </a:pPr>
            <a:r>
              <a:t/>
            </a:r>
            <a:endParaRPr sz="3000">
              <a:solidFill>
                <a:schemeClr val="lt1"/>
              </a:solidFill>
            </a:endParaRPr>
          </a:p>
          <a:p>
            <a:pPr lvl="0" rtl="0">
              <a:spcBef>
                <a:spcPts val="0"/>
              </a:spcBef>
              <a:buClr>
                <a:schemeClr val="dk1"/>
              </a:buClr>
              <a:buSzPct val="100000"/>
              <a:buFont typeface="Arial"/>
              <a:buNone/>
            </a:pPr>
            <a:r>
              <a:t/>
            </a:r>
            <a:endParaRPr>
              <a:solidFill>
                <a:schemeClr val="dk1"/>
              </a:solidFill>
            </a:endParaRPr>
          </a:p>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Another time-honored tradition among the elite in any field: calling or stopping into someone’s office to brainstorm. Or going for a smoke with them. Profoundly difficult problems occasionally called for off-campus brainstorming sessions over a few adult beverages.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Who will they talk to? Unfortunately, not all co-workers are created equal. There are some who gained the respect of these people, and they would always make time for them. Then again, there are others….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This is also a very important point: these people were always on the lookout for new information. I’d put flexibility very high on the list of core characteristics - the willingness to constantly question themselves, and having very little compunction about admitting an error and correcting course.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BEWARE! This ties out to the dynamic questioning and correction abilities….but now we’re moving into the area where we’re beginning to formulate hypotheses which will be tested. They’re careful where the evidence points….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Another of my very favorite quotations. Playing it backwards was one of the favorite tricks of the elite.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I like this one very much, too. “The scientific use of the imagination” has a very nice ring….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Now we come to one of the most famous - and justifiably so - bits of Sherlockian advice. This is still my favorite rendering….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It’s not the only one, though. There were two versions of this idea in Sign of the Four alone...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Variations on the theme….willing to admit error!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Maxims and axioms….and there are more. I think this is one of the most profound and commonly repeated themes….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8" name="Shape 3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rPr>
              <a:t>They were ALWAYS very careful to play fair logically. They needed….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SEGUE into PROOF.</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I found what might be a gap here in the methods - or at least in the quotations I’ve found. Sherlock seemed to be long on intellectual analysis, but there isn’t nearly as much - at least in the quotations - about experimentation to prove or disprove his hypothesis. We know he spent time in the lab, and there are numerous recountings of his research trips - sometimes in disguise. But I didn’t find many catchy quotations talking about that. IRL these folks spent a LOT of time replicating production issues in test systems, building and testing and knocking down and revising theories. This quotation is the best I could find, and I actually think it’s not bad.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On last bit: the reveal. The means by which these people revealed their results varied. Some were reticent to reveal their methods….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Even in technology, every team has a few frustrated thespians….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But I found that many of the folks were very open with sharing their methods. They always wanted a qualified audience, of course - they wouldn’t waste their time on somebody who couldn’t follow their logic and/or wouldn’t do their own research.</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I have always appreciated the irony that some of the most successful people I’ve ever known have built their entire careers on failures and problems. If they’re honest, they </a:t>
            </a:r>
            <a:r>
              <a:rPr b="1" i="1" lang="en" sz="1000">
                <a:solidFill>
                  <a:srgbClr val="222222"/>
                </a:solidFill>
                <a:highlight>
                  <a:srgbClr val="FFFFFF"/>
                </a:highlight>
              </a:rPr>
              <a:t>love </a:t>
            </a:r>
            <a:r>
              <a:rPr lang="en" sz="1000">
                <a:solidFill>
                  <a:srgbClr val="222222"/>
                </a:solidFill>
                <a:highlight>
                  <a:srgbClr val="FFFFFF"/>
                </a:highlight>
              </a:rPr>
              <a:t>problems. They slowly became revered in their respective domain because they could solve the hard problems. </a:t>
            </a:r>
            <a:r>
              <a:rPr lang="en" sz="1000">
                <a:solidFill>
                  <a:srgbClr val="222222"/>
                </a:solidFill>
              </a:rPr>
              <a:t>Once they’d solved a few, people would bring them more. The more problems they solved, the more qualified they’d become to solve problems - and the more (and more difficult) problems would be brought to their doorstep. </a:t>
            </a:r>
            <a:r>
              <a:rPr lang="en" sz="1000">
                <a:solidFill>
                  <a:srgbClr val="222222"/>
                </a:solidFill>
                <a:highlight>
                  <a:srgbClr val="FFFFFF"/>
                </a:highlight>
              </a:rPr>
              <a:t>As stated, most weren’t shy about tackling problems that beyond their specialties, or to run off on tangents. Because they’d remember where they went, they often began to solve problems in other areas as well - each of which made them more qualified to solve more problems. The cycle feeds on itself. Their entire careers were built on PROBLEMS.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Surely these people enjoyed their bread and cheese - and some of them made a lot of bread. But the best of them weren’t terribly interested in money. They were chiefly interested in problems. They courted problems for the sake of solving problems.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None/>
            </a:pPr>
            <a:r>
              <a:rPr lang="en" sz="1000">
                <a:solidFill>
                  <a:srgbClr val="222222"/>
                </a:solidFill>
                <a:highlight>
                  <a:srgbClr val="FFFFFF"/>
                </a:highlight>
              </a:rPr>
              <a:t>....and the more perplexing the problem, the happier they were....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Indefatigable curiosity….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69850" lvl="0" marL="0" rtl="0">
              <a:lnSpc>
                <a:spcPct val="115000"/>
              </a:lnSpc>
              <a:spcBef>
                <a:spcPts val="0"/>
              </a:spcBef>
              <a:buClr>
                <a:schemeClr val="dk1"/>
              </a:buClr>
              <a:buSzPct val="110000"/>
              <a:buFont typeface="Arial"/>
              <a:buNone/>
            </a:pPr>
            <a:r>
              <a:rPr lang="en" sz="1000">
                <a:solidFill>
                  <a:srgbClr val="222222"/>
                </a:solidFill>
                <a:highlight>
                  <a:srgbClr val="FFFFFF"/>
                </a:highlight>
              </a:rPr>
              <a:t>• Accumulate as much relevant information about the case as possible.</a:t>
            </a:r>
          </a:p>
          <a:p>
            <a:pPr indent="-69850" lvl="0" marL="0" rtl="0">
              <a:lnSpc>
                <a:spcPct val="115000"/>
              </a:lnSpc>
              <a:spcBef>
                <a:spcPts val="0"/>
              </a:spcBef>
              <a:buClr>
                <a:schemeClr val="dk1"/>
              </a:buClr>
              <a:buSzPct val="110000"/>
              <a:buFont typeface="Arial"/>
              <a:buNone/>
            </a:pPr>
            <a:r>
              <a:rPr lang="en" sz="1000">
                <a:solidFill>
                  <a:srgbClr val="222222"/>
                </a:solidFill>
                <a:highlight>
                  <a:srgbClr val="FFFFFF"/>
                </a:highlight>
              </a:rPr>
              <a:t>• Separate the vital details from the trifles, lest you waste valuable time and energy.</a:t>
            </a:r>
          </a:p>
          <a:p>
            <a:pPr indent="-69850" lvl="0" marL="0" rtl="0">
              <a:lnSpc>
                <a:spcPct val="115000"/>
              </a:lnSpc>
              <a:spcBef>
                <a:spcPts val="0"/>
              </a:spcBef>
              <a:buClr>
                <a:schemeClr val="dk1"/>
              </a:buClr>
              <a:buSzPct val="110000"/>
              <a:buFont typeface="Arial"/>
              <a:buNone/>
            </a:pPr>
            <a:r>
              <a:rPr lang="en" sz="1000">
                <a:solidFill>
                  <a:srgbClr val="222222"/>
                </a:solidFill>
                <a:highlight>
                  <a:srgbClr val="FFFFFF"/>
                </a:highlight>
              </a:rPr>
              <a:t>• Make reasonable inferences based on the available facts.</a:t>
            </a:r>
          </a:p>
          <a:p>
            <a:pPr indent="-69850" lvl="0" marL="0" rtl="0">
              <a:lnSpc>
                <a:spcPct val="115000"/>
              </a:lnSpc>
              <a:spcBef>
                <a:spcPts val="0"/>
              </a:spcBef>
              <a:buClr>
                <a:schemeClr val="dk1"/>
              </a:buClr>
              <a:buSzPct val="110000"/>
              <a:buFont typeface="Arial"/>
              <a:buNone/>
            </a:pPr>
            <a:r>
              <a:rPr lang="en" sz="1000">
                <a:solidFill>
                  <a:srgbClr val="222222"/>
                </a:solidFill>
                <a:highlight>
                  <a:srgbClr val="FFFFFF"/>
                </a:highlight>
              </a:rPr>
              <a:t>• Test those theories until you have eliminated the possibilities.</a:t>
            </a:r>
          </a:p>
          <a:p>
            <a:pPr indent="0" lvl="0" marL="0" rtl="0">
              <a:lnSpc>
                <a:spcPct val="115000"/>
              </a:lnSpc>
              <a:spcBef>
                <a:spcPts val="0"/>
              </a:spcBef>
              <a:buNone/>
            </a:pPr>
            <a:r>
              <a:rPr lang="en" sz="1000">
                <a:solidFill>
                  <a:srgbClr val="222222"/>
                </a:solidFill>
                <a:highlight>
                  <a:srgbClr val="FFFFFF"/>
                </a:highlight>
              </a:rPr>
              <a:t>• When you have solved the riddle, act swiftly to bring about resolution.</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Those are the lofty tenets of investigation, but he also offers us some practical advice:</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Nothing beats firsthand evidence. Always seek the source.</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Avoid bias, and never make blind guesses. Intuition is gained only through </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experience.</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Make an inference from the facts, then seek to disprove it. If you succeed, infer </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anew.</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Trace footsteps. Seize upon a trustworthy clue, then track the entire chain of </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events.</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Seek inconsistencies. Where you find one, you’ll often find more.</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Be creative with your cross-examinations. Use all the resources at your disposal.</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Critical details often look like trifles. There is art in knowing the difference.</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 Discuss the problem with others. Simple recapitulation can easily lead to </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revelation.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10000"/>
              <a:buFont typeface="Arial"/>
              <a:buNone/>
            </a:pPr>
            <a:r>
              <a:rPr lang="en" sz="1000">
                <a:solidFill>
                  <a:srgbClr val="222222"/>
                </a:solidFill>
                <a:highlight>
                  <a:srgbClr val="FFFFFF"/>
                </a:highlight>
              </a:rPr>
              <a:t>They were always hungry for information. Not much happened before they had data….</a:t>
            </a:r>
          </a:p>
          <a:p>
            <a:pPr indent="-69850" lvl="0" marL="0" rtl="0">
              <a:lnSpc>
                <a:spcPct val="115000"/>
              </a:lnSpc>
              <a:spcBef>
                <a:spcPts val="0"/>
              </a:spcBef>
              <a:buClr>
                <a:schemeClr val="dk1"/>
              </a:buClr>
              <a:buSzPct val="110000"/>
              <a:buFont typeface="Arial"/>
              <a:buNone/>
            </a:pPr>
            <a:r>
              <a:t/>
            </a:r>
            <a:endParaRPr sz="1000">
              <a:solidFill>
                <a:srgbClr val="222222"/>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9" name="Shape 4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Clr>
                <a:schemeClr val="dk1"/>
              </a:buClr>
              <a:buSzPct val="110000"/>
              <a:buFont typeface="Arial"/>
              <a:buNone/>
            </a:pPr>
            <a:r>
              <a:rPr lang="en" sz="1000">
                <a:solidFill>
                  <a:srgbClr val="222222"/>
                </a:solidFill>
                <a:highlight>
                  <a:srgbClr val="FFFFFF"/>
                </a:highlight>
              </a:rPr>
              <a:t>They were all excellent listeners with a very high tolerance for detail....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Clr>
                <a:schemeClr val="dk1"/>
              </a:buClr>
              <a:buSzPct val="110000"/>
              <a:buFont typeface="Arial"/>
              <a:buNone/>
            </a:pPr>
            <a:r>
              <a:rPr lang="en" sz="1000">
                <a:solidFill>
                  <a:srgbClr val="222222"/>
                </a:solidFill>
                <a:highlight>
                  <a:srgbClr val="FFFFFF"/>
                </a:highlight>
              </a:rPr>
              <a:t>....but none of them had much patience for hearsay....</a:t>
            </a:r>
          </a:p>
          <a:p>
            <a:pPr indent="-69850" lvl="0" marL="0">
              <a:lnSpc>
                <a:spcPct val="115000"/>
              </a:lnSpc>
              <a:spcBef>
                <a:spcPts val="0"/>
              </a:spcBef>
              <a:buClr>
                <a:schemeClr val="dk1"/>
              </a:buClr>
              <a:buSzPct val="1000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Clr>
                <a:schemeClr val="dk1"/>
              </a:buClr>
              <a:buSzPct val="110000"/>
              <a:buFont typeface="Arial"/>
              <a:buNone/>
            </a:pPr>
            <a:r>
              <a:rPr lang="en" sz="1000">
                <a:solidFill>
                  <a:srgbClr val="222222"/>
                </a:solidFill>
                <a:highlight>
                  <a:srgbClr val="FFFFFF"/>
                </a:highlight>
              </a:rPr>
              <a:t>Instead of listening to suppositions or guessing, at their very first chance they'd always go straight to the system or the source....</a:t>
            </a:r>
          </a:p>
          <a:p>
            <a:pPr indent="-69850" lvl="0" marL="0">
              <a:lnSpc>
                <a:spcPct val="115000"/>
              </a:lnSpc>
              <a:spcBef>
                <a:spcPts val="0"/>
              </a:spcBef>
              <a:buClr>
                <a:schemeClr val="dk1"/>
              </a:buClr>
              <a:buSzPct val="1000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None/>
            </a:pPr>
            <a:r>
              <a:rPr lang="en" sz="1000">
                <a:solidFill>
                  <a:srgbClr val="222222"/>
                </a:solidFill>
                <a:highlight>
                  <a:srgbClr val="FFFFFF"/>
                </a:highlight>
              </a:rPr>
              <a:t>And </a:t>
            </a:r>
            <a:r>
              <a:rPr b="1" i="1" lang="en" sz="1000">
                <a:solidFill>
                  <a:srgbClr val="222222"/>
                </a:solidFill>
                <a:highlight>
                  <a:srgbClr val="FFFFFF"/>
                </a:highlight>
              </a:rPr>
              <a:t>do their research....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0" lvl="0" marL="0" rtl="0">
              <a:lnSpc>
                <a:spcPct val="115000"/>
              </a:lnSpc>
              <a:spcBef>
                <a:spcPts val="0"/>
              </a:spcBef>
              <a:buNone/>
            </a:pPr>
            <a:r>
              <a:rPr lang="en" sz="1000">
                <a:solidFill>
                  <a:srgbClr val="222222"/>
                </a:solidFill>
                <a:highlight>
                  <a:srgbClr val="FFFFFF"/>
                </a:highlight>
              </a:rPr>
              <a:t>Here’s a hint at the goal: they’re looking for clues to rebuild the chain. This is the quotation - spoken to me almost verbatim by one of these elite problem solvers who I later discovered was a fan of Holmes - that make the blazing connection for me between the Canon and my daily professional life in the office. After that, I quickly began to see the whole process through a Holmesian lens….</a:t>
            </a:r>
          </a:p>
          <a:p>
            <a:pPr indent="0" lvl="0" marL="0" rtl="0">
              <a:lnSpc>
                <a:spcPct val="115000"/>
              </a:lnSpc>
              <a:spcBef>
                <a:spcPts val="0"/>
              </a:spcBef>
              <a:buNone/>
            </a:pPr>
            <a:r>
              <a:t/>
            </a:r>
            <a:endParaRPr sz="1000">
              <a:solidFill>
                <a:srgbClr val="222222"/>
              </a:solidFill>
              <a:highlight>
                <a:srgbClr val="FFFFFF"/>
              </a:highlight>
            </a:endParaRPr>
          </a:p>
          <a:p>
            <a:pPr indent="0" lvl="0" marL="0" rtl="0">
              <a:lnSpc>
                <a:spcPct val="115000"/>
              </a:lnSpc>
              <a:spcBef>
                <a:spcPts val="0"/>
              </a:spcBef>
              <a:buNone/>
            </a:pPr>
            <a:r>
              <a:rPr lang="en" sz="1000">
                <a:solidFill>
                  <a:srgbClr val="222222"/>
                </a:solidFill>
                <a:highlight>
                  <a:srgbClr val="FFFFFF"/>
                </a:highlight>
              </a:rPr>
              <a:t>The second point about discovering what was built - this was a common theme as well. I found that these people were very, very quick to perceive the patterns and the design behind a process or a program. It wasn’t enough to simply observe - they would also synthesize the data into patterns.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lvl="0" algn="ctr">
              <a:spcBef>
                <a:spcPts val="0"/>
              </a:spcBef>
              <a:buClr>
                <a:schemeClr val="lt2"/>
              </a:buClr>
              <a:buNone/>
              <a:defRPr>
                <a:solidFill>
                  <a:schemeClr val="lt2"/>
                </a:solidFill>
              </a:defRPr>
            </a:lvl1pPr>
            <a:lvl2pPr lvl="1" algn="ctr">
              <a:spcBef>
                <a:spcPts val="0"/>
              </a:spcBef>
              <a:buClr>
                <a:schemeClr val="lt2"/>
              </a:buClr>
              <a:buSzPct val="100000"/>
              <a:buNone/>
              <a:defRPr sz="3000">
                <a:solidFill>
                  <a:schemeClr val="lt2"/>
                </a:solidFill>
              </a:defRPr>
            </a:lvl2pPr>
            <a:lvl3pPr lvl="2" algn="ctr">
              <a:spcBef>
                <a:spcPts val="0"/>
              </a:spcBef>
              <a:buClr>
                <a:schemeClr val="lt2"/>
              </a:buClr>
              <a:buSzPct val="100000"/>
              <a:buNone/>
              <a:defRPr sz="3000">
                <a:solidFill>
                  <a:schemeClr val="lt2"/>
                </a:solidFill>
              </a:defRPr>
            </a:lvl3pPr>
            <a:lvl4pPr lvl="3" algn="ctr">
              <a:spcBef>
                <a:spcPts val="0"/>
              </a:spcBef>
              <a:buClr>
                <a:schemeClr val="lt2"/>
              </a:buClr>
              <a:buSzPct val="100000"/>
              <a:buNone/>
              <a:defRPr sz="3000">
                <a:solidFill>
                  <a:schemeClr val="lt2"/>
                </a:solidFill>
              </a:defRPr>
            </a:lvl4pPr>
            <a:lvl5pPr lvl="4" algn="ctr">
              <a:spcBef>
                <a:spcPts val="0"/>
              </a:spcBef>
              <a:buClr>
                <a:schemeClr val="lt2"/>
              </a:buClr>
              <a:buSzPct val="100000"/>
              <a:buNone/>
              <a:defRPr sz="3000">
                <a:solidFill>
                  <a:schemeClr val="lt2"/>
                </a:solidFill>
              </a:defRPr>
            </a:lvl5pPr>
            <a:lvl6pPr lvl="5" algn="ctr">
              <a:spcBef>
                <a:spcPts val="0"/>
              </a:spcBef>
              <a:buClr>
                <a:schemeClr val="lt2"/>
              </a:buClr>
              <a:buSzPct val="100000"/>
              <a:buNone/>
              <a:defRPr sz="3000">
                <a:solidFill>
                  <a:schemeClr val="lt2"/>
                </a:solidFill>
              </a:defRPr>
            </a:lvl6pPr>
            <a:lvl7pPr lvl="6" algn="ctr">
              <a:spcBef>
                <a:spcPts val="0"/>
              </a:spcBef>
              <a:buClr>
                <a:schemeClr val="lt2"/>
              </a:buClr>
              <a:buSzPct val="100000"/>
              <a:buNone/>
              <a:defRPr sz="3000">
                <a:solidFill>
                  <a:schemeClr val="lt2"/>
                </a:solidFill>
              </a:defRPr>
            </a:lvl7pPr>
            <a:lvl8pPr lvl="7" algn="ctr">
              <a:spcBef>
                <a:spcPts val="0"/>
              </a:spcBef>
              <a:buClr>
                <a:schemeClr val="lt2"/>
              </a:buClr>
              <a:buSzPct val="100000"/>
              <a:buNone/>
              <a:defRPr sz="3000">
                <a:solidFill>
                  <a:schemeClr val="lt2"/>
                </a:solidFill>
              </a:defRPr>
            </a:lvl8pPr>
            <a:lvl9pPr lvl="8" algn="ctr">
              <a:spcBef>
                <a:spcPts val="0"/>
              </a:spcBef>
              <a:buClr>
                <a:schemeClr val="lt2"/>
              </a:buClr>
              <a:buSzPct val="100000"/>
              <a:buNone/>
              <a:defRPr sz="3000">
                <a:solidFill>
                  <a:schemeClr val="lt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200150"/>
            <a:ext cx="82296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4406309"/>
            <a:ext cx="8229600" cy="519599"/>
          </a:xfrm>
          <a:prstGeom prst="rect">
            <a:avLst/>
          </a:prstGeom>
        </p:spPr>
        <p:txBody>
          <a:bodyPr anchorCtr="0" anchor="t" bIns="91425" lIns="91425" rIns="91425" tIns="91425"/>
          <a:lstStyle>
            <a:lvl1pPr lvl="0" algn="ctr">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b" bIns="91425" lIns="91425" rIns="91425" tIns="91425"/>
          <a:lstStyle>
            <a:lvl1pPr lvl="0">
              <a:spcBef>
                <a:spcPts val="0"/>
              </a:spcBef>
              <a:buClr>
                <a:schemeClr val="lt1"/>
              </a:buClr>
              <a:buSzPct val="100000"/>
              <a:buNone/>
              <a:defRPr b="1" sz="3600">
                <a:solidFill>
                  <a:schemeClr val="lt1"/>
                </a:solidFill>
              </a:defRPr>
            </a:lvl1pPr>
            <a:lvl2pPr lvl="1">
              <a:spcBef>
                <a:spcPts val="0"/>
              </a:spcBef>
              <a:buClr>
                <a:schemeClr val="lt1"/>
              </a:buClr>
              <a:buSzPct val="100000"/>
              <a:buNone/>
              <a:defRPr b="1" sz="3600">
                <a:solidFill>
                  <a:schemeClr val="lt1"/>
                </a:solidFill>
              </a:defRPr>
            </a:lvl2pPr>
            <a:lvl3pPr lvl="2">
              <a:spcBef>
                <a:spcPts val="0"/>
              </a:spcBef>
              <a:buClr>
                <a:schemeClr val="lt1"/>
              </a:buClr>
              <a:buSzPct val="100000"/>
              <a:buNone/>
              <a:defRPr b="1" sz="3600">
                <a:solidFill>
                  <a:schemeClr val="lt1"/>
                </a:solidFill>
              </a:defRPr>
            </a:lvl3pPr>
            <a:lvl4pPr lvl="3">
              <a:spcBef>
                <a:spcPts val="0"/>
              </a:spcBef>
              <a:buClr>
                <a:schemeClr val="lt1"/>
              </a:buClr>
              <a:buSzPct val="100000"/>
              <a:buNone/>
              <a:defRPr b="1" sz="3600">
                <a:solidFill>
                  <a:schemeClr val="lt1"/>
                </a:solidFill>
              </a:defRPr>
            </a:lvl4pPr>
            <a:lvl5pPr lvl="4">
              <a:spcBef>
                <a:spcPts val="0"/>
              </a:spcBef>
              <a:buClr>
                <a:schemeClr val="lt1"/>
              </a:buClr>
              <a:buSzPct val="100000"/>
              <a:buNone/>
              <a:defRPr b="1" sz="3600">
                <a:solidFill>
                  <a:schemeClr val="lt1"/>
                </a:solidFill>
              </a:defRPr>
            </a:lvl5pPr>
            <a:lvl6pPr lvl="5">
              <a:spcBef>
                <a:spcPts val="0"/>
              </a:spcBef>
              <a:buClr>
                <a:schemeClr val="lt1"/>
              </a:buClr>
              <a:buSzPct val="100000"/>
              <a:buNone/>
              <a:defRPr b="1" sz="3600">
                <a:solidFill>
                  <a:schemeClr val="lt1"/>
                </a:solidFill>
              </a:defRPr>
            </a:lvl6pPr>
            <a:lvl7pPr lvl="6">
              <a:spcBef>
                <a:spcPts val="0"/>
              </a:spcBef>
              <a:buClr>
                <a:schemeClr val="lt1"/>
              </a:buClr>
              <a:buSzPct val="100000"/>
              <a:buNone/>
              <a:defRPr b="1" sz="3600">
                <a:solidFill>
                  <a:schemeClr val="lt1"/>
                </a:solidFill>
              </a:defRPr>
            </a:lvl7pPr>
            <a:lvl8pPr lvl="7">
              <a:spcBef>
                <a:spcPts val="0"/>
              </a:spcBef>
              <a:buClr>
                <a:schemeClr val="lt1"/>
              </a:buClr>
              <a:buSzPct val="100000"/>
              <a:buNone/>
              <a:defRPr b="1" sz="3600">
                <a:solidFill>
                  <a:schemeClr val="lt1"/>
                </a:solidFill>
              </a:defRPr>
            </a:lvl8pPr>
            <a:lvl9pPr lvl="8">
              <a:spcBef>
                <a:spcPts val="0"/>
              </a:spcBef>
              <a:buClr>
                <a:schemeClr val="lt1"/>
              </a:buClr>
              <a:buSzPct val="100000"/>
              <a:buNone/>
              <a:defRPr b="1" sz="3600">
                <a:solidFill>
                  <a:schemeClr val="lt1"/>
                </a:solidFill>
              </a:defRPr>
            </a:lvl9pPr>
          </a:lstStyle>
          <a:p/>
        </p:txBody>
      </p:sp>
      <p:sp>
        <p:nvSpPr>
          <p:cNvPr id="7" name="Shape 7"/>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lvl="0">
              <a:spcBef>
                <a:spcPts val="600"/>
              </a:spcBef>
              <a:buClr>
                <a:schemeClr val="lt1"/>
              </a:buClr>
              <a:buSzPct val="100000"/>
              <a:defRPr sz="3000">
                <a:solidFill>
                  <a:schemeClr val="lt1"/>
                </a:solidFill>
              </a:defRPr>
            </a:lvl1pPr>
            <a:lvl2pPr lvl="1">
              <a:spcBef>
                <a:spcPts val="480"/>
              </a:spcBef>
              <a:buClr>
                <a:schemeClr val="lt1"/>
              </a:buClr>
              <a:buSzPct val="100000"/>
              <a:defRPr sz="2400">
                <a:solidFill>
                  <a:schemeClr val="lt1"/>
                </a:solidFill>
              </a:defRPr>
            </a:lvl2pPr>
            <a:lvl3pPr lvl="2">
              <a:spcBef>
                <a:spcPts val="480"/>
              </a:spcBef>
              <a:buClr>
                <a:schemeClr val="lt1"/>
              </a:buClr>
              <a:buSzPct val="100000"/>
              <a:defRPr sz="2400">
                <a:solidFill>
                  <a:schemeClr val="lt1"/>
                </a:solidFill>
              </a:defRPr>
            </a:lvl3pPr>
            <a:lvl4pPr lvl="3">
              <a:spcBef>
                <a:spcPts val="360"/>
              </a:spcBef>
              <a:buClr>
                <a:schemeClr val="lt1"/>
              </a:buClr>
              <a:buSzPct val="100000"/>
              <a:defRPr sz="1800">
                <a:solidFill>
                  <a:schemeClr val="lt1"/>
                </a:solidFill>
              </a:defRPr>
            </a:lvl4pPr>
            <a:lvl5pPr lvl="4">
              <a:spcBef>
                <a:spcPts val="360"/>
              </a:spcBef>
              <a:buClr>
                <a:schemeClr val="lt1"/>
              </a:buClr>
              <a:buSzPct val="100000"/>
              <a:defRPr sz="1800">
                <a:solidFill>
                  <a:schemeClr val="lt1"/>
                </a:solidFill>
              </a:defRPr>
            </a:lvl5pPr>
            <a:lvl6pPr lvl="5">
              <a:spcBef>
                <a:spcPts val="360"/>
              </a:spcBef>
              <a:buClr>
                <a:schemeClr val="lt1"/>
              </a:buClr>
              <a:buSzPct val="100000"/>
              <a:defRPr sz="1800">
                <a:solidFill>
                  <a:schemeClr val="lt1"/>
                </a:solidFill>
              </a:defRPr>
            </a:lvl6pPr>
            <a:lvl7pPr lvl="6">
              <a:spcBef>
                <a:spcPts val="360"/>
              </a:spcBef>
              <a:buClr>
                <a:schemeClr val="lt1"/>
              </a:buClr>
              <a:buSzPct val="100000"/>
              <a:defRPr sz="1800">
                <a:solidFill>
                  <a:schemeClr val="lt1"/>
                </a:solidFill>
              </a:defRPr>
            </a:lvl7pPr>
            <a:lvl8pPr lvl="7">
              <a:spcBef>
                <a:spcPts val="360"/>
              </a:spcBef>
              <a:buClr>
                <a:schemeClr val="lt1"/>
              </a:buClr>
              <a:buSzPct val="100000"/>
              <a:defRPr sz="1800">
                <a:solidFill>
                  <a:schemeClr val="lt1"/>
                </a:solidFill>
              </a:defRPr>
            </a:lvl8pPr>
            <a:lvl9pPr lvl="8">
              <a:spcBef>
                <a:spcPts val="360"/>
              </a:spcBef>
              <a:buClr>
                <a:schemeClr val="lt1"/>
              </a:buClr>
              <a:buSzPct val="100000"/>
              <a:defRPr sz="1800">
                <a:solidFill>
                  <a:schemeClr val="lt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 name="Shape 26"/>
        <p:cNvGrpSpPr/>
        <p:nvPr/>
      </p:nvGrpSpPr>
      <p:grpSpPr>
        <a:xfrm>
          <a:off x="0" y="0"/>
          <a:ext cx="0" cy="0"/>
          <a:chOff x="0" y="0"/>
          <a:chExt cx="0" cy="0"/>
        </a:xfrm>
      </p:grpSpPr>
      <p:sp>
        <p:nvSpPr>
          <p:cNvPr id="27" name="Shape 27"/>
          <p:cNvSpPr txBox="1"/>
          <p:nvPr>
            <p:ph type="ctrTitle"/>
          </p:nvPr>
        </p:nvSpPr>
        <p:spPr>
          <a:xfrm>
            <a:off x="685800" y="1583342"/>
            <a:ext cx="7772400" cy="1159799"/>
          </a:xfrm>
          <a:prstGeom prst="rect">
            <a:avLst/>
          </a:prstGeom>
        </p:spPr>
        <p:txBody>
          <a:bodyPr anchorCtr="0" anchor="ctr" bIns="91425" lIns="91425" rIns="91425" tIns="91425">
            <a:noAutofit/>
          </a:bodyPr>
          <a:lstStyle/>
          <a:p>
            <a:pPr lvl="0">
              <a:spcBef>
                <a:spcPts val="0"/>
              </a:spcBef>
              <a:buNone/>
            </a:pPr>
            <a:r>
              <a:rPr lang="en" sz="5600">
                <a:latin typeface="Josefin Slab"/>
                <a:ea typeface="Josefin Slab"/>
                <a:cs typeface="Josefin Slab"/>
                <a:sym typeface="Josefin Slab"/>
              </a:rPr>
              <a:t>Problem Determination Theory &amp; Methods</a:t>
            </a:r>
          </a:p>
        </p:txBody>
      </p:sp>
      <p:sp>
        <p:nvSpPr>
          <p:cNvPr id="28" name="Shape 28"/>
          <p:cNvSpPr txBox="1"/>
          <p:nvPr>
            <p:ph idx="1" type="subTitle"/>
          </p:nvPr>
        </p:nvSpPr>
        <p:spPr>
          <a:xfrm>
            <a:off x="685800" y="3144853"/>
            <a:ext cx="7772400" cy="784799"/>
          </a:xfrm>
          <a:prstGeom prst="rect">
            <a:avLst/>
          </a:prstGeom>
        </p:spPr>
        <p:txBody>
          <a:bodyPr anchorCtr="0" anchor="t" bIns="91425" lIns="91425" rIns="91425" tIns="91425">
            <a:noAutofit/>
          </a:bodyPr>
          <a:lstStyle/>
          <a:p>
            <a:pPr lvl="0">
              <a:spcBef>
                <a:spcPts val="0"/>
              </a:spcBef>
              <a:buNone/>
            </a:pPr>
            <a:r>
              <a:rPr i="1" lang="en">
                <a:latin typeface="Josefin Slab"/>
                <a:ea typeface="Josefin Slab"/>
                <a:cs typeface="Josefin Slab"/>
                <a:sym typeface="Josefin Slab"/>
              </a:rPr>
              <a:t>Advice from Sherlock Holmes</a:t>
            </a:r>
          </a:p>
        </p:txBody>
      </p:sp>
      <p:sp>
        <p:nvSpPr>
          <p:cNvPr id="29" name="Shape 29"/>
          <p:cNvSpPr txBox="1"/>
          <p:nvPr>
            <p:ph idx="4294967295" type="title"/>
          </p:nvPr>
        </p:nvSpPr>
        <p:spPr>
          <a:xfrm>
            <a:off x="1016125" y="4389250"/>
            <a:ext cx="7933199" cy="548699"/>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Compiled by Brian Clark</a:t>
            </a:r>
          </a:p>
          <a:p>
            <a:pPr lvl="0" rtl="0" algn="r">
              <a:spcBef>
                <a:spcPts val="0"/>
              </a:spcBef>
              <a:buNone/>
            </a:pPr>
            <a:r>
              <a:rPr b="0" lang="en" sz="1400">
                <a:solidFill>
                  <a:srgbClr val="CCCCCC"/>
                </a:solidFill>
                <a:latin typeface="Josefin Slab"/>
                <a:ea typeface="Josefin Slab"/>
                <a:cs typeface="Josefin Slab"/>
                <a:sym typeface="Josefin Slab"/>
              </a:rPr>
              <a:t>Delivered to the John Openshaw Society of </a:t>
            </a:r>
            <a:r>
              <a:rPr b="0" lang="en" sz="1400">
                <a:solidFill>
                  <a:schemeClr val="lt2"/>
                </a:solidFill>
                <a:latin typeface="Josefin Slab"/>
                <a:ea typeface="Josefin Slab"/>
                <a:cs typeface="Josefin Slab"/>
                <a:sym typeface="Josefin Slab"/>
              </a:rPr>
              <a:t>Houston, Texas USA </a:t>
            </a:r>
            <a:r>
              <a:rPr b="0" lang="en" sz="1400">
                <a:solidFill>
                  <a:srgbClr val="CCCCCC"/>
                </a:solidFill>
                <a:latin typeface="Josefin Slab"/>
                <a:ea typeface="Josefin Slab"/>
                <a:cs typeface="Josefin Slab"/>
                <a:sym typeface="Josefin Slab"/>
              </a:rPr>
              <a:t>on 26th November 2014</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
                                        </p:tgtEl>
                                        <p:attrNameLst>
                                          <p:attrName>style.visibility</p:attrName>
                                        </p:attrNameLst>
                                      </p:cBhvr>
                                      <p:to>
                                        <p:strVal val="visible"/>
                                      </p:to>
                                    </p:set>
                                    <p:animEffect filter="fade" transition="in">
                                      <p:cBhvr>
                                        <p:cTn dur="5000"/>
                                        <p:tgtEl>
                                          <p:spTgt spid="2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8"/>
                                        </p:tgtEl>
                                        <p:attrNameLst>
                                          <p:attrName>style.visibility</p:attrName>
                                        </p:attrNameLst>
                                      </p:cBhvr>
                                      <p:to>
                                        <p:strVal val="visible"/>
                                      </p:to>
                                    </p:set>
                                    <p:animEffect filter="fade" transition="in">
                                      <p:cBhvr>
                                        <p:cTn dur="5000"/>
                                        <p:tgtEl>
                                          <p:spTgt spid="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400">
                <a:solidFill>
                  <a:schemeClr val="lt2"/>
                </a:solidFill>
                <a:latin typeface="Josefin Slab"/>
                <a:ea typeface="Josefin Slab"/>
                <a:cs typeface="Josefin Slab"/>
                <a:sym typeface="Josefin Slab"/>
              </a:rPr>
              <a:t>“Not invisible but unnoticed, Watson. You did not know where to look, and so you missed all that was important.”</a:t>
            </a:r>
          </a:p>
        </p:txBody>
      </p:sp>
      <p:sp>
        <p:nvSpPr>
          <p:cNvPr id="81" name="Shape 81"/>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[IDEN]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5000"/>
                                        <p:tgtEl>
                                          <p:spTgt spid="80"/>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5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110978"/>
            <a:ext cx="8229600" cy="857400"/>
          </a:xfrm>
          <a:prstGeom prst="rect">
            <a:avLst/>
          </a:prstGeom>
        </p:spPr>
        <p:txBody>
          <a:bodyPr anchorCtr="0" anchor="ctr" bIns="91425" lIns="91425" rIns="91425" tIns="91425">
            <a:noAutofit/>
          </a:bodyPr>
          <a:lstStyle/>
          <a:p>
            <a:pPr lvl="0" rtl="0" algn="ctr">
              <a:spcBef>
                <a:spcPts val="0"/>
              </a:spcBef>
              <a:buClr>
                <a:schemeClr val="dk1"/>
              </a:buClr>
              <a:buSzPct val="78571"/>
              <a:buFont typeface="Arial"/>
              <a:buNone/>
            </a:pPr>
            <a:r>
              <a:rPr b="0" lang="en">
                <a:solidFill>
                  <a:schemeClr val="lt2"/>
                </a:solidFill>
                <a:latin typeface="Josefin Slab"/>
                <a:ea typeface="Josefin Slab"/>
                <a:cs typeface="Josefin Slab"/>
                <a:sym typeface="Josefin Slab"/>
              </a:rPr>
              <a:t>“You see, but you do not observe. The distinction is clear.”</a:t>
            </a:r>
            <a:r>
              <a:rPr b="0" lang="en" sz="3200">
                <a:solidFill>
                  <a:schemeClr val="lt2"/>
                </a:solidFill>
                <a:latin typeface="Josefin Slab"/>
                <a:ea typeface="Josefin Slab"/>
                <a:cs typeface="Josefin Slab"/>
                <a:sym typeface="Josefin Slab"/>
              </a:rPr>
              <a:t> </a:t>
            </a:r>
            <a:r>
              <a:rPr b="0" lang="en" sz="1400">
                <a:solidFill>
                  <a:schemeClr val="lt2"/>
                </a:solidFill>
                <a:latin typeface="Josefin Slab"/>
                <a:ea typeface="Josefin Slab"/>
                <a:cs typeface="Josefin Slab"/>
                <a:sym typeface="Josefin Slab"/>
              </a:rPr>
              <a:t>[SCAN]</a:t>
            </a:r>
          </a:p>
          <a:p>
            <a:pPr lvl="0" rtl="0" algn="ctr">
              <a:spcBef>
                <a:spcPts val="0"/>
              </a:spcBef>
              <a:buNone/>
            </a:pPr>
            <a:r>
              <a:t/>
            </a:r>
            <a:endParaRPr b="0">
              <a:solidFill>
                <a:schemeClr val="lt2"/>
              </a:solidFill>
              <a:latin typeface="Josefin Slab"/>
              <a:ea typeface="Josefin Slab"/>
              <a:cs typeface="Josefin Slab"/>
              <a:sym typeface="Josefin Slab"/>
            </a:endParaRPr>
          </a:p>
          <a:p>
            <a:pPr lvl="0" rtl="0" algn="ctr">
              <a:spcBef>
                <a:spcPts val="0"/>
              </a:spcBef>
              <a:buNone/>
            </a:pPr>
            <a:r>
              <a:rPr b="0" lang="en">
                <a:solidFill>
                  <a:schemeClr val="lt2"/>
                </a:solidFill>
                <a:latin typeface="Josefin Slab"/>
                <a:ea typeface="Josefin Slab"/>
                <a:cs typeface="Josefin Slab"/>
                <a:sym typeface="Josefin Slab"/>
              </a:rPr>
              <a:t>“On the contrary, Watson, you can see everything. You fail, however, to reason from what you see. You are too timid in drawing your inferences.”</a:t>
            </a:r>
            <a:r>
              <a:rPr b="0" lang="en" sz="3200">
                <a:solidFill>
                  <a:schemeClr val="lt2"/>
                </a:solidFill>
                <a:latin typeface="Josefin Slab"/>
                <a:ea typeface="Josefin Slab"/>
                <a:cs typeface="Josefin Slab"/>
                <a:sym typeface="Josefin Slab"/>
              </a:rPr>
              <a:t> </a:t>
            </a:r>
            <a:r>
              <a:rPr b="0" lang="en" sz="1400">
                <a:solidFill>
                  <a:schemeClr val="lt2"/>
                </a:solidFill>
                <a:latin typeface="Josefin Slab"/>
                <a:ea typeface="Josefin Slab"/>
                <a:cs typeface="Josefin Slab"/>
                <a:sym typeface="Josefin Slab"/>
              </a:rPr>
              <a:t>[BLUE]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86">
                                            <p:txEl>
                                              <p:pRg end="0" st="0"/>
                                            </p:txEl>
                                          </p:spTgt>
                                        </p:tgtEl>
                                        <p:attrNameLst>
                                          <p:attrName>style.visibility</p:attrName>
                                        </p:attrNameLst>
                                      </p:cBhvr>
                                      <p:to>
                                        <p:strVal val="visible"/>
                                      </p:to>
                                    </p:set>
                                    <p:animEffect filter="fade" transition="in">
                                      <p:cBhvr>
                                        <p:cTn dur="5000"/>
                                        <p:tgtEl>
                                          <p:spTgt spid="86">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86">
                                            <p:txEl>
                                              <p:pRg end="1" st="1"/>
                                            </p:txEl>
                                          </p:spTgt>
                                        </p:tgtEl>
                                        <p:attrNameLst>
                                          <p:attrName>style.visibility</p:attrName>
                                        </p:attrNameLst>
                                      </p:cBhvr>
                                      <p:to>
                                        <p:strVal val="visible"/>
                                      </p:to>
                                    </p:set>
                                    <p:animEffect filter="fade" transition="in">
                                      <p:cBhvr>
                                        <p:cTn dur="5000"/>
                                        <p:tgtEl>
                                          <p:spTgt spid="86">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86">
                                            <p:txEl>
                                              <p:pRg end="2" st="2"/>
                                            </p:txEl>
                                          </p:spTgt>
                                        </p:tgtEl>
                                        <p:attrNameLst>
                                          <p:attrName>style.visibility</p:attrName>
                                        </p:attrNameLst>
                                      </p:cBhvr>
                                      <p:to>
                                        <p:strVal val="visible"/>
                                      </p:to>
                                    </p:set>
                                    <p:animEffect filter="fade" transition="in">
                                      <p:cBhvr>
                                        <p:cTn dur="5000"/>
                                        <p:tgtEl>
                                          <p:spTgt spid="8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rgbClr val="CCCCCC"/>
                </a:solidFill>
                <a:latin typeface="Josefin Slab"/>
                <a:ea typeface="Josefin Slab"/>
                <a:cs typeface="Josefin Slab"/>
                <a:sym typeface="Josefin Slab"/>
              </a:rPr>
              <a:t>“‘Pon my word, Watson, you are coming along wonderfully. You have really done very well indeed. It is true that you have missed everything of importance, but you have hit upon the method, and you have a quick eye for colour. Never trust to general impressions, my boy, but concentrate yourself upon details.”</a:t>
            </a:r>
          </a:p>
        </p:txBody>
      </p:sp>
      <p:sp>
        <p:nvSpPr>
          <p:cNvPr id="92" name="Shape 92"/>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[IDEN]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5000"/>
                                        <p:tgtEl>
                                          <p:spTgt spid="91"/>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5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chemeClr val="lt2"/>
                </a:solidFill>
                <a:latin typeface="Josefin Slab"/>
                <a:ea typeface="Josefin Slab"/>
                <a:cs typeface="Josefin Slab"/>
                <a:sym typeface="Josefin Slab"/>
              </a:rPr>
              <a:t>“You know my method. It is founded upon the observation of trifles.” </a:t>
            </a:r>
            <a:r>
              <a:rPr b="0" lang="en" sz="1400">
                <a:solidFill>
                  <a:schemeClr val="lt2"/>
                </a:solidFill>
                <a:latin typeface="Josefin Slab"/>
                <a:ea typeface="Josefin Slab"/>
                <a:cs typeface="Josefin Slab"/>
                <a:sym typeface="Josefin Slab"/>
              </a:rPr>
              <a:t>[BOSC]</a:t>
            </a:r>
          </a:p>
          <a:p>
            <a:pPr lvl="0" rtl="0" algn="ctr">
              <a:spcBef>
                <a:spcPts val="0"/>
              </a:spcBef>
              <a:buNone/>
            </a:pPr>
            <a:r>
              <a:t/>
            </a:r>
            <a:endParaRPr b="0">
              <a:solidFill>
                <a:srgbClr val="CCCCCC"/>
              </a:solidFill>
              <a:latin typeface="Josefin Slab"/>
              <a:ea typeface="Josefin Slab"/>
              <a:cs typeface="Josefin Slab"/>
              <a:sym typeface="Josefin Slab"/>
            </a:endParaRPr>
          </a:p>
          <a:p>
            <a:pPr lvl="0" rtl="0" algn="ctr">
              <a:spcBef>
                <a:spcPts val="0"/>
              </a:spcBef>
              <a:buNone/>
            </a:pPr>
            <a:r>
              <a:rPr b="0" lang="en">
                <a:solidFill>
                  <a:schemeClr val="lt2"/>
                </a:solidFill>
                <a:latin typeface="Josefin Slab"/>
                <a:ea typeface="Josefin Slab"/>
                <a:cs typeface="Josefin Slab"/>
                <a:sym typeface="Josefin Slab"/>
              </a:rPr>
              <a:t>“It is, of course, a trifle, but there is nothing so important as trifles.” </a:t>
            </a:r>
            <a:r>
              <a:rPr b="0" lang="en" sz="1400">
                <a:solidFill>
                  <a:schemeClr val="lt2"/>
                </a:solidFill>
                <a:latin typeface="Josefin Slab"/>
                <a:ea typeface="Josefin Slab"/>
                <a:cs typeface="Josefin Slab"/>
                <a:sym typeface="Josefin Slab"/>
              </a:rPr>
              <a:t>[TWIS]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1871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chemeClr val="lt2"/>
                </a:solidFill>
                <a:latin typeface="Josefin Slab"/>
                <a:ea typeface="Josefin Slab"/>
                <a:cs typeface="Josefin Slab"/>
                <a:sym typeface="Josefin Slab"/>
              </a:rPr>
              <a:t>“It has long been an axiom of mine that the little things are infinitely the most important.” </a:t>
            </a:r>
            <a:r>
              <a:rPr b="0" lang="en" sz="1400">
                <a:solidFill>
                  <a:schemeClr val="lt2"/>
                </a:solidFill>
                <a:latin typeface="Josefin Slab"/>
                <a:ea typeface="Josefin Slab"/>
                <a:cs typeface="Josefin Slab"/>
                <a:sym typeface="Josefin Slab"/>
              </a:rPr>
              <a:t>[IDEN]</a:t>
            </a:r>
          </a:p>
          <a:p>
            <a:pPr lvl="0" rtl="0" algn="ctr">
              <a:spcBef>
                <a:spcPts val="0"/>
              </a:spcBef>
              <a:buNone/>
            </a:pPr>
            <a:r>
              <a:t/>
            </a:r>
            <a:endParaRPr b="0">
              <a:solidFill>
                <a:schemeClr val="lt2"/>
              </a:solidFill>
              <a:latin typeface="Josefin Slab"/>
              <a:ea typeface="Josefin Slab"/>
              <a:cs typeface="Josefin Slab"/>
              <a:sym typeface="Josefin Slab"/>
            </a:endParaRPr>
          </a:p>
          <a:p>
            <a:pPr lvl="0" rtl="0" algn="ctr">
              <a:spcBef>
                <a:spcPts val="0"/>
              </a:spcBef>
              <a:buClr>
                <a:schemeClr val="dk1"/>
              </a:buClr>
              <a:buSzPct val="78571"/>
              <a:buFont typeface="Arial"/>
              <a:buNone/>
            </a:pPr>
            <a:r>
              <a:rPr b="0" lang="en">
                <a:solidFill>
                  <a:schemeClr val="lt2"/>
                </a:solidFill>
                <a:latin typeface="Josefin Slab"/>
                <a:ea typeface="Josefin Slab"/>
                <a:cs typeface="Josefin Slab"/>
                <a:sym typeface="Josefin Slab"/>
              </a:rPr>
              <a:t>“I am an omnivorous reader with a strangely retentive memory for trifles.” </a:t>
            </a:r>
            <a:r>
              <a:rPr b="0" lang="en" sz="1400">
                <a:solidFill>
                  <a:schemeClr val="lt2"/>
                </a:solidFill>
                <a:latin typeface="Josefin Slab"/>
                <a:ea typeface="Josefin Slab"/>
                <a:cs typeface="Josefin Slab"/>
                <a:sym typeface="Josefin Slab"/>
              </a:rPr>
              <a:t>[LION]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5000"/>
                                        <p:tgtEl>
                                          <p:spTgt spid="102">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5000"/>
                                        <p:tgtEl>
                                          <p:spTgt spid="102">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5000"/>
                                        <p:tgtEl>
                                          <p:spTgt spid="10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rgbClr val="CCCCCC"/>
                </a:solidFill>
                <a:latin typeface="Josefin Slab"/>
                <a:ea typeface="Josefin Slab"/>
                <a:cs typeface="Josefin Slab"/>
                <a:sym typeface="Josefin Slab"/>
              </a:rPr>
              <a:t>“A man should keep his little brain attic stocked with all the furniture that he is likely to use, and the rest he can put away in the lumber-room of his library where he can get it if he wants it.”</a:t>
            </a:r>
          </a:p>
        </p:txBody>
      </p:sp>
      <p:sp>
        <p:nvSpPr>
          <p:cNvPr id="108" name="Shape 108"/>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[FIVE]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0"/>
                                        <p:tgtEl>
                                          <p:spTgt spid="10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400">
                <a:solidFill>
                  <a:srgbClr val="CCCCCC"/>
                </a:solidFill>
                <a:latin typeface="Josefin Slab"/>
                <a:ea typeface="Josefin Slab"/>
                <a:cs typeface="Josefin Slab"/>
                <a:sym typeface="Josefin Slab"/>
              </a:rPr>
              <a:t>“It was easier to know it that to explain why I know it. If you were asked to prove that two and two made four, you might find some difficulty, and yet you are quite sure of the fact.”</a:t>
            </a:r>
          </a:p>
        </p:txBody>
      </p:sp>
      <p:sp>
        <p:nvSpPr>
          <p:cNvPr id="114" name="Shape 114"/>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5000"/>
                                        <p:tgtEl>
                                          <p:spTgt spid="113"/>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3400">
                <a:solidFill>
                  <a:schemeClr val="lt2"/>
                </a:solidFill>
                <a:latin typeface="Josefin Slab"/>
                <a:ea typeface="Josefin Slab"/>
                <a:cs typeface="Josefin Slab"/>
                <a:sym typeface="Josefin Slab"/>
              </a:rPr>
              <a:t>“Singularity is almost invariably a clue. The more featureless and commonplace a crime is, the more difficult it is to bring it home.” </a:t>
            </a:r>
            <a:r>
              <a:rPr b="0" lang="en" sz="1400">
                <a:solidFill>
                  <a:schemeClr val="lt2"/>
                </a:solidFill>
                <a:latin typeface="Josefin Slab"/>
                <a:ea typeface="Josefin Slab"/>
                <a:cs typeface="Josefin Slab"/>
                <a:sym typeface="Josefin Slab"/>
              </a:rPr>
              <a:t>[BOSC]</a:t>
            </a:r>
          </a:p>
          <a:p>
            <a:pPr lvl="0" rtl="0" algn="ctr">
              <a:spcBef>
                <a:spcPts val="0"/>
              </a:spcBef>
              <a:buNone/>
            </a:pPr>
            <a:r>
              <a:t/>
            </a:r>
            <a:endParaRPr b="0" sz="3400">
              <a:solidFill>
                <a:srgbClr val="CCCCCC"/>
              </a:solidFill>
              <a:latin typeface="Josefin Slab"/>
              <a:ea typeface="Josefin Slab"/>
              <a:cs typeface="Josefin Slab"/>
              <a:sym typeface="Josefin Slab"/>
            </a:endParaRPr>
          </a:p>
          <a:p>
            <a:pPr lvl="0" rtl="0" algn="ctr">
              <a:spcBef>
                <a:spcPts val="0"/>
              </a:spcBef>
              <a:buNone/>
            </a:pPr>
            <a:r>
              <a:rPr b="0" lang="en" sz="3400">
                <a:solidFill>
                  <a:srgbClr val="CCCCCC"/>
                </a:solidFill>
                <a:latin typeface="Josefin Slab"/>
                <a:ea typeface="Josefin Slab"/>
                <a:cs typeface="Josefin Slab"/>
                <a:sym typeface="Josefin Slab"/>
              </a:rPr>
              <a:t>“We must look for consistency. Where there is want of it we must suspect deception.” </a:t>
            </a:r>
            <a:r>
              <a:rPr b="0" lang="en" sz="1400">
                <a:solidFill>
                  <a:srgbClr val="CCCCCC"/>
                </a:solidFill>
                <a:latin typeface="Josefin Slab"/>
                <a:ea typeface="Josefin Slab"/>
                <a:cs typeface="Josefin Slab"/>
                <a:sym typeface="Josefin Slab"/>
              </a:rPr>
              <a:t>[THOR]</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animEffect filter="fade" transition="in">
                                      <p:cBhvr>
                                        <p:cTn dur="5000"/>
                                        <p:tgtEl>
                                          <p:spTgt spid="119">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animEffect filter="fade" transition="in">
                                      <p:cBhvr>
                                        <p:cTn dur="5000"/>
                                        <p:tgtEl>
                                          <p:spTgt spid="119">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animEffect filter="fade" transition="in">
                                      <p:cBhvr>
                                        <p:cTn dur="5000"/>
                                        <p:tgtEl>
                                          <p:spTgt spid="11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1109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rgbClr val="CCCCCC"/>
                </a:solidFill>
                <a:latin typeface="Josefin Slab"/>
                <a:ea typeface="Josefin Slab"/>
                <a:cs typeface="Josefin Slab"/>
                <a:sym typeface="Josefin Slab"/>
              </a:rPr>
              <a:t>“It is of the highest importance in the art of detection to be able to recognize out of a number of facts which are incidental and which vital. Otherwise your energy and attention must be dissipated instead of being concentrated.”</a:t>
            </a:r>
          </a:p>
        </p:txBody>
      </p:sp>
      <p:sp>
        <p:nvSpPr>
          <p:cNvPr id="125" name="Shape 125"/>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[REIG]</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0"/>
                                        <p:tgtEl>
                                          <p:spTgt spid="124"/>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000">
                <a:solidFill>
                  <a:srgbClr val="CCCCCC"/>
                </a:solidFill>
                <a:latin typeface="Josefin Slab"/>
                <a:ea typeface="Josefin Slab"/>
                <a:cs typeface="Josefin Slab"/>
                <a:sym typeface="Josefin Slab"/>
              </a:rPr>
              <a:t>“Having gathered these facts, Watson, I smoked several pipes over them, trying to separate those which were crucial from others which were merely incidental.”</a:t>
            </a:r>
          </a:p>
        </p:txBody>
      </p:sp>
      <p:sp>
        <p:nvSpPr>
          <p:cNvPr id="131" name="Shape 131"/>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[CROO]</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0"/>
                                        <p:tgtEl>
                                          <p:spTgt spid="130"/>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x="0" y="0"/>
          <a:ext cx="0" cy="0"/>
          <a:chOff x="0" y="0"/>
          <a:chExt cx="0" cy="0"/>
        </a:xfrm>
      </p:grpSpPr>
      <p:sp>
        <p:nvSpPr>
          <p:cNvPr id="34" name="Shape 34"/>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800">
                <a:solidFill>
                  <a:srgbClr val="CCCCCC"/>
                </a:solidFill>
                <a:latin typeface="Josefin Slab"/>
                <a:ea typeface="Josefin Slab"/>
                <a:cs typeface="Josefin Slab"/>
                <a:sym typeface="Josefin Slab"/>
              </a:rPr>
              <a:t>“I know my dear Watson, that you share my love all that is bizarre and outside the conventions and humdrum routine of everyday life.” </a:t>
            </a:r>
          </a:p>
        </p:txBody>
      </p:sp>
      <p:sp>
        <p:nvSpPr>
          <p:cNvPr id="35" name="Shape 35"/>
          <p:cNvSpPr txBox="1"/>
          <p:nvPr>
            <p:ph type="title"/>
          </p:nvPr>
        </p:nvSpPr>
        <p:spPr>
          <a:xfrm>
            <a:off x="8084200" y="4614000"/>
            <a:ext cx="8649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[HOUN]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34"/>
                                        </p:tgtEl>
                                        <p:attrNameLst>
                                          <p:attrName>style.visibility</p:attrName>
                                        </p:attrNameLst>
                                      </p:cBhvr>
                                      <p:to>
                                        <p:strVal val="visible"/>
                                      </p:to>
                                    </p:set>
                                    <p:animEffect filter="fade" transition="in">
                                      <p:cBhvr>
                                        <p:cTn dur="5000"/>
                                        <p:tgtEl>
                                          <p:spTgt spid="34"/>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35"/>
                                        </p:tgtEl>
                                        <p:attrNameLst>
                                          <p:attrName>style.visibility</p:attrName>
                                        </p:attrNameLst>
                                      </p:cBhvr>
                                      <p:to>
                                        <p:strVal val="visible"/>
                                      </p:to>
                                    </p:set>
                                    <p:animEffect filter="fade" transition="in">
                                      <p:cBhvr>
                                        <p:cTn dur="5000"/>
                                        <p:tgtEl>
                                          <p:spTgt spid="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6000">
                <a:solidFill>
                  <a:srgbClr val="CCCCCC"/>
                </a:solidFill>
                <a:latin typeface="Josefin Slab"/>
                <a:ea typeface="Josefin Slab"/>
                <a:cs typeface="Josefin Slab"/>
                <a:sym typeface="Josefin Slab"/>
              </a:rPr>
              <a:t>“Nothing clears up a case so much as stating it to another person.”</a:t>
            </a:r>
          </a:p>
        </p:txBody>
      </p:sp>
      <p:sp>
        <p:nvSpPr>
          <p:cNvPr id="137" name="Shape 137"/>
          <p:cNvSpPr txBox="1"/>
          <p:nvPr>
            <p:ph type="title"/>
          </p:nvPr>
        </p:nvSpPr>
        <p:spPr>
          <a:xfrm>
            <a:off x="8206975" y="4614000"/>
            <a:ext cx="741899"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[SILV]</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5000"/>
                                        <p:tgtEl>
                                          <p:spTgt spid="136"/>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rgbClr val="CCCCCC"/>
                </a:solidFill>
                <a:latin typeface="Josefin Slab"/>
                <a:ea typeface="Josefin Slab"/>
                <a:cs typeface="Josefin Slab"/>
                <a:sym typeface="Josefin Slab"/>
              </a:rPr>
              <a:t>“Hopkins has called me in seven times, and on each occasion his summons has been entirely justified.”</a:t>
            </a:r>
            <a:r>
              <a:rPr b="0" lang="en" sz="1400">
                <a:solidFill>
                  <a:srgbClr val="CCCCCC"/>
                </a:solidFill>
                <a:latin typeface="Josefin Slab"/>
                <a:ea typeface="Josefin Slab"/>
                <a:cs typeface="Josefin Slab"/>
                <a:sym typeface="Josefin Slab"/>
              </a:rPr>
              <a:t> [ABBE]</a:t>
            </a:r>
          </a:p>
          <a:p>
            <a:pPr lvl="0" rtl="0" algn="ctr">
              <a:spcBef>
                <a:spcPts val="0"/>
              </a:spcBef>
              <a:buNone/>
            </a:pPr>
            <a:r>
              <a:t/>
            </a:r>
            <a:endParaRPr b="0" sz="1400">
              <a:solidFill>
                <a:srgbClr val="CCCCCC"/>
              </a:solidFill>
              <a:latin typeface="Josefin Slab"/>
              <a:ea typeface="Josefin Slab"/>
              <a:cs typeface="Josefin Slab"/>
              <a:sym typeface="Josefin Slab"/>
            </a:endParaRPr>
          </a:p>
          <a:p>
            <a:pPr lvl="0" rtl="0" algn="ctr">
              <a:spcBef>
                <a:spcPts val="0"/>
              </a:spcBef>
              <a:buNone/>
            </a:pPr>
            <a:r>
              <a:t/>
            </a:r>
            <a:endParaRPr b="0" sz="1400">
              <a:solidFill>
                <a:srgbClr val="CCCCCC"/>
              </a:solidFill>
              <a:latin typeface="Josefin Slab"/>
              <a:ea typeface="Josefin Slab"/>
              <a:cs typeface="Josefin Slab"/>
              <a:sym typeface="Josefin Slab"/>
            </a:endParaRPr>
          </a:p>
          <a:p>
            <a:pPr lvl="0" rtl="0" algn="ctr">
              <a:spcBef>
                <a:spcPts val="0"/>
              </a:spcBef>
              <a:buNone/>
            </a:pPr>
            <a:r>
              <a:rPr b="0" lang="en">
                <a:solidFill>
                  <a:schemeClr val="lt2"/>
                </a:solidFill>
                <a:latin typeface="Josefin Slab"/>
                <a:ea typeface="Josefin Slab"/>
                <a:cs typeface="Josefin Slab"/>
                <a:sym typeface="Josefin Slab"/>
              </a:rPr>
              <a:t>“I wonder how a battery feels when it pours electricity into a non-conductor.” </a:t>
            </a:r>
            <a:r>
              <a:rPr b="0" lang="en" sz="1400">
                <a:solidFill>
                  <a:schemeClr val="lt2"/>
                </a:solidFill>
                <a:latin typeface="Josefin Slab"/>
                <a:ea typeface="Josefin Slab"/>
                <a:cs typeface="Josefin Slab"/>
                <a:sym typeface="Josefin Slab"/>
              </a:rPr>
              <a:t>[DYIN]</a:t>
            </a:r>
          </a:p>
          <a:p>
            <a:pPr lvl="0" rtl="0" algn="ctr">
              <a:spcBef>
                <a:spcPts val="0"/>
              </a:spcBef>
              <a:buNone/>
            </a:pPr>
            <a:r>
              <a:t/>
            </a:r>
            <a:endParaRPr b="0" sz="1400">
              <a:solidFill>
                <a:srgbClr val="CCCCCC"/>
              </a:solidFill>
              <a:latin typeface="Josefin Slab"/>
              <a:ea typeface="Josefin Slab"/>
              <a:cs typeface="Josefin Slab"/>
              <a:sym typeface="Josefin Slab"/>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Effect filter="fade" transition="in">
                                      <p:cBhvr>
                                        <p:cTn dur="5000"/>
                                        <p:tgtEl>
                                          <p:spTgt spid="142">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animEffect filter="fade" transition="in">
                                      <p:cBhvr>
                                        <p:cTn dur="5000"/>
                                        <p:tgtEl>
                                          <p:spTgt spid="142">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animEffect filter="fade" transition="in">
                                      <p:cBhvr>
                                        <p:cTn dur="5000"/>
                                        <p:tgtEl>
                                          <p:spTgt spid="142">
                                            <p:txEl>
                                              <p:pRg end="2" st="2"/>
                                            </p:txEl>
                                          </p:spTgt>
                                        </p:tgtEl>
                                      </p:cBhvr>
                                    </p:animEffect>
                                  </p:childTnLst>
                                </p:cTn>
                              </p:par>
                            </p:childTnLst>
                          </p:cTn>
                        </p:par>
                        <p:par>
                          <p:cTn fill="hold">
                            <p:stCondLst>
                              <p:cond delay="15000"/>
                            </p:stCondLst>
                            <p:childTnLst>
                              <p:par>
                                <p:cTn fill="hold" nodeType="afterEffect" presetClass="entr" presetID="10" presetSubtype="0">
                                  <p:stCondLst>
                                    <p:cond delay="0"/>
                                  </p:stCondLst>
                                  <p:childTnLst>
                                    <p:set>
                                      <p:cBhvr>
                                        <p:cTn dur="1" fill="hold">
                                          <p:stCondLst>
                                            <p:cond delay="0"/>
                                          </p:stCondLst>
                                        </p:cTn>
                                        <p:tgtEl>
                                          <p:spTgt spid="142">
                                            <p:txEl>
                                              <p:pRg end="3" st="3"/>
                                            </p:txEl>
                                          </p:spTgt>
                                        </p:tgtEl>
                                        <p:attrNameLst>
                                          <p:attrName>style.visibility</p:attrName>
                                        </p:attrNameLst>
                                      </p:cBhvr>
                                      <p:to>
                                        <p:strVal val="visible"/>
                                      </p:to>
                                    </p:set>
                                    <p:animEffect filter="fade" transition="in">
                                      <p:cBhvr>
                                        <p:cTn dur="5000"/>
                                        <p:tgtEl>
                                          <p:spTgt spid="142">
                                            <p:txEl>
                                              <p:pRg end="3" st="3"/>
                                            </p:txEl>
                                          </p:spTgt>
                                        </p:tgtEl>
                                      </p:cBhvr>
                                    </p:animEffect>
                                  </p:childTnLst>
                                </p:cTn>
                              </p:par>
                            </p:childTnLst>
                          </p:cTn>
                        </p:par>
                        <p:par>
                          <p:cTn fill="hold">
                            <p:stCondLst>
                              <p:cond delay="20000"/>
                            </p:stCondLst>
                            <p:childTnLst>
                              <p:par>
                                <p:cTn fill="hold" nodeType="afterEffect" presetClass="entr" presetID="10" presetSubtype="0">
                                  <p:stCondLst>
                                    <p:cond delay="0"/>
                                  </p:stCondLst>
                                  <p:childTnLst>
                                    <p:set>
                                      <p:cBhvr>
                                        <p:cTn dur="1" fill="hold">
                                          <p:stCondLst>
                                            <p:cond delay="0"/>
                                          </p:stCondLst>
                                        </p:cTn>
                                        <p:tgtEl>
                                          <p:spTgt spid="142">
                                            <p:txEl>
                                              <p:pRg end="4" st="4"/>
                                            </p:txEl>
                                          </p:spTgt>
                                        </p:tgtEl>
                                        <p:attrNameLst>
                                          <p:attrName>style.visibility</p:attrName>
                                        </p:attrNameLst>
                                      </p:cBhvr>
                                      <p:to>
                                        <p:strVal val="visible"/>
                                      </p:to>
                                    </p:set>
                                    <p:animEffect filter="fade" transition="in">
                                      <p:cBhvr>
                                        <p:cTn dur="5000"/>
                                        <p:tgtEl>
                                          <p:spTgt spid="14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800">
                <a:solidFill>
                  <a:srgbClr val="CCCCCC"/>
                </a:solidFill>
                <a:latin typeface="Josefin Slab"/>
                <a:ea typeface="Josefin Slab"/>
                <a:cs typeface="Josefin Slab"/>
                <a:sym typeface="Josefin Slab"/>
              </a:rPr>
              <a:t>“Let us get a firm grip of the very little which we do know, so that when fresh facts arise we may be ready to fit them into their places.”</a:t>
            </a:r>
          </a:p>
        </p:txBody>
      </p:sp>
      <p:sp>
        <p:nvSpPr>
          <p:cNvPr id="148" name="Shape 148"/>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[DEVI]</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0"/>
                                        <p:tgtEl>
                                          <p:spTgt spid="14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a:solidFill>
                  <a:srgbClr val="CCCCCC"/>
                </a:solidFill>
                <a:latin typeface="Josefin Slab"/>
                <a:ea typeface="Josefin Slab"/>
                <a:cs typeface="Josefin Slab"/>
                <a:sym typeface="Josefin Slab"/>
              </a:rPr>
              <a:t>“Circumstantial evidence is a very tricky thing. It may seem to point very straight to one thing, but if you shift your own point of view a little, you may find it pointing in an equally uncompromising manner to something entirely different.”</a:t>
            </a:r>
          </a:p>
        </p:txBody>
      </p:sp>
      <p:sp>
        <p:nvSpPr>
          <p:cNvPr id="154" name="Shape 154"/>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[BOSC]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5000"/>
                                        <p:tgtEl>
                                          <p:spTgt spid="153"/>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5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457200" y="2110978"/>
            <a:ext cx="8229600" cy="857400"/>
          </a:xfrm>
          <a:prstGeom prst="rect">
            <a:avLst/>
          </a:prstGeom>
        </p:spPr>
        <p:txBody>
          <a:bodyPr anchorCtr="0" anchor="ctr" bIns="91425" lIns="91425" rIns="91425" tIns="91425">
            <a:noAutofit/>
          </a:bodyPr>
          <a:lstStyle/>
          <a:p>
            <a:pPr lvl="0" rtl="0" algn="ctr">
              <a:spcBef>
                <a:spcPts val="0"/>
              </a:spcBef>
              <a:buNone/>
            </a:pPr>
            <a:r>
              <a:rPr b="0" lang="en" sz="3400">
                <a:solidFill>
                  <a:srgbClr val="CCCCCC"/>
                </a:solidFill>
                <a:latin typeface="Josefin Slab"/>
                <a:ea typeface="Josefin Slab"/>
                <a:cs typeface="Josefin Slab"/>
                <a:sym typeface="Josefin Slab"/>
              </a:rPr>
              <a:t>“In solving a problem of this sort, the grand thing is to be able to reason backwards. That is a very useful accomplishment, and a very easy one, but people do not practice it much. In the everyday affairs of life it is more useful to reason forward, and so the other comes to be neglected. There are fifty who can reason synthetically for one who can reason analytically.”</a:t>
            </a:r>
          </a:p>
        </p:txBody>
      </p:sp>
      <p:sp>
        <p:nvSpPr>
          <p:cNvPr id="160" name="Shape 160"/>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0"/>
                                        <p:tgtEl>
                                          <p:spTgt spid="159"/>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5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200">
                <a:solidFill>
                  <a:srgbClr val="CCCCCC"/>
                </a:solidFill>
                <a:latin typeface="Josefin Slab"/>
                <a:ea typeface="Josefin Slab"/>
                <a:cs typeface="Josefin Slab"/>
                <a:sym typeface="Josefin Slab"/>
              </a:rPr>
              <a:t>“We balance probabilities and choose the most likely. It is the scientific use of the imagination.”</a:t>
            </a:r>
          </a:p>
        </p:txBody>
      </p:sp>
      <p:sp>
        <p:nvSpPr>
          <p:cNvPr id="166" name="Shape 166"/>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[HOUN]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0"/>
                                        <p:tgtEl>
                                          <p:spTgt spid="165"/>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300">
                <a:solidFill>
                  <a:srgbClr val="CCCCCC"/>
                </a:solidFill>
                <a:latin typeface="Josefin Slab"/>
                <a:ea typeface="Josefin Slab"/>
                <a:cs typeface="Josefin Slab"/>
                <a:sym typeface="Josefin Slab"/>
              </a:rPr>
              <a:t>“When you have eliminated all which is impossible, then whatever remains, however improbable, must be the truth.”</a:t>
            </a:r>
          </a:p>
        </p:txBody>
      </p:sp>
      <p:sp>
        <p:nvSpPr>
          <p:cNvPr id="172" name="Shape 172"/>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[BLAN]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0"/>
                                        <p:tgtEl>
                                          <p:spTgt spid="171"/>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3400">
                <a:solidFill>
                  <a:srgbClr val="CCCCCC"/>
                </a:solidFill>
                <a:latin typeface="Josefin Slab"/>
                <a:ea typeface="Josefin Slab"/>
                <a:cs typeface="Josefin Slab"/>
                <a:sym typeface="Josefin Slab"/>
              </a:rPr>
              <a:t>“Eliminate all other factors, and the one which remains must be the truth.”</a:t>
            </a:r>
          </a:p>
          <a:p>
            <a:pPr lvl="0" rtl="0" algn="ctr">
              <a:spcBef>
                <a:spcPts val="0"/>
              </a:spcBef>
              <a:buNone/>
            </a:pPr>
            <a:r>
              <a:t/>
            </a:r>
            <a:endParaRPr b="0" sz="3400">
              <a:solidFill>
                <a:srgbClr val="CCCCCC"/>
              </a:solidFill>
              <a:latin typeface="Josefin Slab"/>
              <a:ea typeface="Josefin Slab"/>
              <a:cs typeface="Josefin Slab"/>
              <a:sym typeface="Josefin Slab"/>
            </a:endParaRPr>
          </a:p>
          <a:p>
            <a:pPr lvl="0" rtl="0" algn="ctr">
              <a:spcBef>
                <a:spcPts val="0"/>
              </a:spcBef>
              <a:buNone/>
            </a:pPr>
            <a:r>
              <a:rPr b="0" lang="en" sz="3400">
                <a:solidFill>
                  <a:srgbClr val="CCCCCC"/>
                </a:solidFill>
                <a:latin typeface="Josefin Slab"/>
                <a:ea typeface="Josefin Slab"/>
                <a:cs typeface="Josefin Slab"/>
                <a:sym typeface="Josefin Slab"/>
              </a:rPr>
              <a:t>“How often have I said to you that when you have eliminated the impossible, whatever remains, however improbable, must be the truth?”</a:t>
            </a:r>
          </a:p>
        </p:txBody>
      </p:sp>
      <p:sp>
        <p:nvSpPr>
          <p:cNvPr id="178" name="Shape 178"/>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[SIGN]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0"/>
                                        <p:tgtEl>
                                          <p:spTgt spid="17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2187178"/>
            <a:ext cx="8229600" cy="857400"/>
          </a:xfrm>
          <a:prstGeom prst="rect">
            <a:avLst/>
          </a:prstGeom>
        </p:spPr>
        <p:txBody>
          <a:bodyPr anchorCtr="0" anchor="ctr" bIns="91425" lIns="91425" rIns="91425" tIns="91425">
            <a:noAutofit/>
          </a:bodyPr>
          <a:lstStyle/>
          <a:p>
            <a:pPr lvl="0" rtl="0" algn="ctr">
              <a:spcBef>
                <a:spcPts val="0"/>
              </a:spcBef>
              <a:buNone/>
            </a:pPr>
            <a:r>
              <a:rPr b="0" lang="en" sz="3400">
                <a:solidFill>
                  <a:srgbClr val="CCCCCC"/>
                </a:solidFill>
                <a:latin typeface="Josefin Slab"/>
                <a:ea typeface="Josefin Slab"/>
                <a:cs typeface="Josefin Slab"/>
                <a:sym typeface="Josefin Slab"/>
              </a:rPr>
              <a:t>“Improbable as it is, all other explanations are more improbable still.”</a:t>
            </a:r>
            <a:r>
              <a:rPr b="0" lang="en" sz="3000">
                <a:solidFill>
                  <a:srgbClr val="CCCCCC"/>
                </a:solidFill>
                <a:latin typeface="Josefin Slab"/>
                <a:ea typeface="Josefin Slab"/>
                <a:cs typeface="Josefin Slab"/>
                <a:sym typeface="Josefin Slab"/>
              </a:rPr>
              <a:t> </a:t>
            </a:r>
            <a:r>
              <a:rPr b="0" lang="en" sz="1400">
                <a:solidFill>
                  <a:srgbClr val="CCCCCC"/>
                </a:solidFill>
                <a:latin typeface="Josefin Slab"/>
                <a:ea typeface="Josefin Slab"/>
                <a:cs typeface="Josefin Slab"/>
                <a:sym typeface="Josefin Slab"/>
              </a:rPr>
              <a:t>[SILV]</a:t>
            </a:r>
          </a:p>
          <a:p>
            <a:pPr lvl="0" rtl="0" algn="ctr">
              <a:spcBef>
                <a:spcPts val="0"/>
              </a:spcBef>
              <a:buNone/>
            </a:pPr>
            <a:r>
              <a:t/>
            </a:r>
            <a:endParaRPr b="0" sz="3400">
              <a:solidFill>
                <a:srgbClr val="CCCCCC"/>
              </a:solidFill>
              <a:latin typeface="Josefin Slab"/>
              <a:ea typeface="Josefin Slab"/>
              <a:cs typeface="Josefin Slab"/>
              <a:sym typeface="Josefin Slab"/>
            </a:endParaRPr>
          </a:p>
          <a:p>
            <a:pPr lvl="0" rtl="0" algn="ctr">
              <a:spcBef>
                <a:spcPts val="0"/>
              </a:spcBef>
              <a:buNone/>
            </a:pPr>
            <a:r>
              <a:rPr b="0" lang="en" sz="3400">
                <a:solidFill>
                  <a:srgbClr val="CCCCCC"/>
                </a:solidFill>
                <a:latin typeface="Josefin Slab"/>
                <a:ea typeface="Josefin Slab"/>
                <a:cs typeface="Josefin Slab"/>
                <a:sym typeface="Josefin Slab"/>
              </a:rPr>
              <a:t>“It is impossible as I state it, and therefore I must in some respect have stated it wrong.”</a:t>
            </a:r>
            <a:r>
              <a:rPr b="0" lang="en" sz="3000">
                <a:solidFill>
                  <a:srgbClr val="CCCCCC"/>
                </a:solidFill>
                <a:latin typeface="Josefin Slab"/>
                <a:ea typeface="Josefin Slab"/>
                <a:cs typeface="Josefin Slab"/>
                <a:sym typeface="Josefin Slab"/>
              </a:rPr>
              <a:t> </a:t>
            </a:r>
            <a:r>
              <a:rPr b="0" lang="en" sz="1400">
                <a:solidFill>
                  <a:srgbClr val="CCCCCC"/>
                </a:solidFill>
                <a:latin typeface="Josefin Slab"/>
                <a:ea typeface="Josefin Slab"/>
                <a:cs typeface="Josefin Slab"/>
                <a:sym typeface="Josefin Slab"/>
              </a:rPr>
              <a:t>[PRIO]</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83">
                                            <p:txEl>
                                              <p:pRg end="0" st="0"/>
                                            </p:txEl>
                                          </p:spTgt>
                                        </p:tgtEl>
                                        <p:attrNameLst>
                                          <p:attrName>style.visibility</p:attrName>
                                        </p:attrNameLst>
                                      </p:cBhvr>
                                      <p:to>
                                        <p:strVal val="visible"/>
                                      </p:to>
                                    </p:set>
                                    <p:animEffect filter="fade" transition="in">
                                      <p:cBhvr>
                                        <p:cTn dur="5000"/>
                                        <p:tgtEl>
                                          <p:spTgt spid="183">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83">
                                            <p:txEl>
                                              <p:pRg end="1" st="1"/>
                                            </p:txEl>
                                          </p:spTgt>
                                        </p:tgtEl>
                                        <p:attrNameLst>
                                          <p:attrName>style.visibility</p:attrName>
                                        </p:attrNameLst>
                                      </p:cBhvr>
                                      <p:to>
                                        <p:strVal val="visible"/>
                                      </p:to>
                                    </p:set>
                                    <p:animEffect filter="fade" transition="in">
                                      <p:cBhvr>
                                        <p:cTn dur="5000"/>
                                        <p:tgtEl>
                                          <p:spTgt spid="183">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183">
                                            <p:txEl>
                                              <p:pRg end="2" st="2"/>
                                            </p:txEl>
                                          </p:spTgt>
                                        </p:tgtEl>
                                        <p:attrNameLst>
                                          <p:attrName>style.visibility</p:attrName>
                                        </p:attrNameLst>
                                      </p:cBhvr>
                                      <p:to>
                                        <p:strVal val="visible"/>
                                      </p:to>
                                    </p:set>
                                    <p:animEffect filter="fade" transition="in">
                                      <p:cBhvr>
                                        <p:cTn dur="5000"/>
                                        <p:tgtEl>
                                          <p:spTgt spid="18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2110978"/>
            <a:ext cx="8229600" cy="857400"/>
          </a:xfrm>
          <a:prstGeom prst="rect">
            <a:avLst/>
          </a:prstGeom>
        </p:spPr>
        <p:txBody>
          <a:bodyPr anchorCtr="0" anchor="ctr" bIns="91425" lIns="91425" rIns="91425" tIns="91425">
            <a:noAutofit/>
          </a:bodyPr>
          <a:lstStyle/>
          <a:p>
            <a:pPr lvl="0" rtl="0" algn="ctr">
              <a:spcBef>
                <a:spcPts val="0"/>
              </a:spcBef>
              <a:buNone/>
            </a:pPr>
            <a:r>
              <a:rPr b="0" lang="en" sz="2800">
                <a:solidFill>
                  <a:srgbClr val="CCCCCC"/>
                </a:solidFill>
                <a:latin typeface="Josefin Slab"/>
                <a:ea typeface="Josefin Slab"/>
                <a:cs typeface="Josefin Slab"/>
                <a:sym typeface="Josefin Slab"/>
              </a:rPr>
              <a:t>“It is an old maxim of mine that when you have excluded the impossible, whatever remains, however improbable, must be the truth.” </a:t>
            </a:r>
            <a:r>
              <a:rPr b="0" lang="en" sz="1400">
                <a:solidFill>
                  <a:srgbClr val="CCCCCC"/>
                </a:solidFill>
                <a:latin typeface="Josefin Slab"/>
                <a:ea typeface="Josefin Slab"/>
                <a:cs typeface="Josefin Slab"/>
                <a:sym typeface="Josefin Slab"/>
              </a:rPr>
              <a:t>[BERY]</a:t>
            </a:r>
          </a:p>
          <a:p>
            <a:pPr lvl="0" rtl="0" algn="ctr">
              <a:spcBef>
                <a:spcPts val="0"/>
              </a:spcBef>
              <a:buNone/>
            </a:pPr>
            <a:r>
              <a:t/>
            </a:r>
            <a:endParaRPr b="0" sz="2800">
              <a:solidFill>
                <a:srgbClr val="CCCCCC"/>
              </a:solidFill>
              <a:latin typeface="Josefin Slab"/>
              <a:ea typeface="Josefin Slab"/>
              <a:cs typeface="Josefin Slab"/>
              <a:sym typeface="Josefin Slab"/>
            </a:endParaRPr>
          </a:p>
          <a:p>
            <a:pPr lvl="0" rtl="0" algn="ctr">
              <a:spcBef>
                <a:spcPts val="0"/>
              </a:spcBef>
              <a:buNone/>
            </a:pPr>
            <a:r>
              <a:rPr b="0" lang="en" sz="2800">
                <a:solidFill>
                  <a:srgbClr val="CCCCCC"/>
                </a:solidFill>
                <a:latin typeface="Josefin Slab"/>
                <a:ea typeface="Josefin Slab"/>
                <a:cs typeface="Josefin Slab"/>
                <a:sym typeface="Josefin Slab"/>
              </a:rPr>
              <a:t>“We must fall back upon the old axiom that when all other contingencies fail, whatever remains, however improbable, must be the truth.” </a:t>
            </a:r>
            <a:r>
              <a:rPr b="0" lang="en" sz="1400">
                <a:solidFill>
                  <a:srgbClr val="CCCCCC"/>
                </a:solidFill>
                <a:latin typeface="Josefin Slab"/>
                <a:ea typeface="Josefin Slab"/>
                <a:cs typeface="Josefin Slab"/>
                <a:sym typeface="Josefin Slab"/>
              </a:rPr>
              <a:t>[BRUC]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5000"/>
                                        <p:tgtEl>
                                          <p:spTgt spid="188">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5000"/>
                                        <p:tgtEl>
                                          <p:spTgt spid="188">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5000"/>
                                        <p:tgtEl>
                                          <p:spTgt spid="18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3200">
                <a:solidFill>
                  <a:srgbClr val="CCCCCC"/>
                </a:solidFill>
                <a:latin typeface="Josefin Slab"/>
                <a:ea typeface="Josefin Slab"/>
                <a:cs typeface="Josefin Slab"/>
                <a:sym typeface="Josefin Slab"/>
              </a:rPr>
              <a:t>“It is a capital mistake to theorize before you have all the evidence. It biases the judgment.” </a:t>
            </a:r>
            <a:r>
              <a:rPr b="0" lang="en" sz="1400">
                <a:solidFill>
                  <a:srgbClr val="CCCCCC"/>
                </a:solidFill>
                <a:latin typeface="Josefin Slab"/>
                <a:ea typeface="Josefin Slab"/>
                <a:cs typeface="Josefin Slab"/>
                <a:sym typeface="Josefin Slab"/>
              </a:rPr>
              <a:t>[STUD]</a:t>
            </a:r>
          </a:p>
          <a:p>
            <a:pPr lvl="0" rtl="0" algn="ctr">
              <a:spcBef>
                <a:spcPts val="0"/>
              </a:spcBef>
              <a:buNone/>
            </a:pPr>
            <a:r>
              <a:t/>
            </a:r>
            <a:endParaRPr b="0" sz="3200">
              <a:solidFill>
                <a:srgbClr val="CCCCCC"/>
              </a:solidFill>
              <a:latin typeface="Josefin Slab"/>
              <a:ea typeface="Josefin Slab"/>
              <a:cs typeface="Josefin Slab"/>
              <a:sym typeface="Josefin Slab"/>
            </a:endParaRPr>
          </a:p>
          <a:p>
            <a:pPr lvl="0" rtl="0" algn="ctr">
              <a:spcBef>
                <a:spcPts val="0"/>
              </a:spcBef>
              <a:buNone/>
            </a:pPr>
            <a:r>
              <a:rPr b="0" lang="en" sz="3200">
                <a:solidFill>
                  <a:srgbClr val="CCCCCC"/>
                </a:solidFill>
                <a:latin typeface="Josefin Slab"/>
                <a:ea typeface="Josefin Slab"/>
                <a:cs typeface="Josefin Slab"/>
                <a:sym typeface="Josefin Slab"/>
              </a:rPr>
              <a:t>“It is a capital mistake to theorize before one has data. Insensibly one begins to twist facts to suit theories, instead of theories to suit facts.” </a:t>
            </a:r>
            <a:r>
              <a:rPr b="0" lang="en" sz="1400">
                <a:solidFill>
                  <a:srgbClr val="CCCCCC"/>
                </a:solidFill>
                <a:latin typeface="Josefin Slab"/>
                <a:ea typeface="Josefin Slab"/>
                <a:cs typeface="Josefin Slab"/>
                <a:sym typeface="Josefin Slab"/>
              </a:rPr>
              <a:t>[SCAN]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40">
                                            <p:txEl>
                                              <p:pRg end="0" st="0"/>
                                            </p:txEl>
                                          </p:spTgt>
                                        </p:tgtEl>
                                        <p:attrNameLst>
                                          <p:attrName>style.visibility</p:attrName>
                                        </p:attrNameLst>
                                      </p:cBhvr>
                                      <p:to>
                                        <p:strVal val="visible"/>
                                      </p:to>
                                    </p:set>
                                    <p:animEffect filter="fade" transition="in">
                                      <p:cBhvr>
                                        <p:cTn dur="5000"/>
                                        <p:tgtEl>
                                          <p:spTgt spid="40">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40">
                                            <p:txEl>
                                              <p:pRg end="1" st="1"/>
                                            </p:txEl>
                                          </p:spTgt>
                                        </p:tgtEl>
                                        <p:attrNameLst>
                                          <p:attrName>style.visibility</p:attrName>
                                        </p:attrNameLst>
                                      </p:cBhvr>
                                      <p:to>
                                        <p:strVal val="visible"/>
                                      </p:to>
                                    </p:set>
                                    <p:animEffect filter="fade" transition="in">
                                      <p:cBhvr>
                                        <p:cTn dur="5000"/>
                                        <p:tgtEl>
                                          <p:spTgt spid="40">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40">
                                            <p:txEl>
                                              <p:pRg end="2" st="2"/>
                                            </p:txEl>
                                          </p:spTgt>
                                        </p:tgtEl>
                                        <p:attrNameLst>
                                          <p:attrName>style.visibility</p:attrName>
                                        </p:attrNameLst>
                                      </p:cBhvr>
                                      <p:to>
                                        <p:strVal val="visible"/>
                                      </p:to>
                                    </p:set>
                                    <p:animEffect filter="fade" transition="in">
                                      <p:cBhvr>
                                        <p:cTn dur="5000"/>
                                        <p:tgtEl>
                                          <p:spTgt spid="4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200">
                <a:solidFill>
                  <a:srgbClr val="CCCCCC"/>
                </a:solidFill>
                <a:latin typeface="Josefin Slab"/>
                <a:ea typeface="Josefin Slab"/>
                <a:cs typeface="Josefin Slab"/>
                <a:sym typeface="Josefin Slab"/>
              </a:rPr>
              <a:t>“They say that genius is an infinite capacity for taking pains. It’s a very bad definition, but it does apply to detective work.”</a:t>
            </a:r>
          </a:p>
        </p:txBody>
      </p:sp>
      <p:sp>
        <p:nvSpPr>
          <p:cNvPr id="194" name="Shape 194"/>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0"/>
                                        <p:tgtEl>
                                          <p:spTgt spid="193"/>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000">
                <a:solidFill>
                  <a:srgbClr val="CCCCCC"/>
                </a:solidFill>
                <a:latin typeface="Josefin Slab"/>
                <a:ea typeface="Josefin Slab"/>
                <a:cs typeface="Josefin Slab"/>
                <a:sym typeface="Josefin Slab"/>
              </a:rPr>
              <a:t>“You know that a conjurer gets no credit when once he has explained his trick; and if I show you too much of my method of working, you will come to the conclusion that I am a very ordinary individual after all.”</a:t>
            </a:r>
          </a:p>
        </p:txBody>
      </p:sp>
      <p:sp>
        <p:nvSpPr>
          <p:cNvPr id="200" name="Shape 200"/>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0"/>
                                        <p:tgtEl>
                                          <p:spTgt spid="199"/>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5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5200">
                <a:solidFill>
                  <a:srgbClr val="CCCCCC"/>
                </a:solidFill>
                <a:latin typeface="Josefin Slab"/>
                <a:ea typeface="Josefin Slab"/>
                <a:cs typeface="Josefin Slab"/>
                <a:sym typeface="Josefin Slab"/>
              </a:rPr>
              <a:t>“Watson here will tell you that I never can resist a touch of the dramatic.”</a:t>
            </a:r>
          </a:p>
        </p:txBody>
      </p:sp>
      <p:sp>
        <p:nvSpPr>
          <p:cNvPr id="206" name="Shape 206"/>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[NAVA]</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0"/>
                                        <p:tgtEl>
                                          <p:spTgt spid="205"/>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5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000">
                <a:solidFill>
                  <a:srgbClr val="CCCCCC"/>
                </a:solidFill>
                <a:latin typeface="Josefin Slab"/>
                <a:ea typeface="Josefin Slab"/>
                <a:cs typeface="Josefin Slab"/>
                <a:sym typeface="Josefin Slab"/>
              </a:rPr>
              <a:t>“I am afraid that my explanation may disillusion you, but it has always been my habit to hide none of my methods, either from my friend Watson or from anyone who might take an intelligent interest in them.”</a:t>
            </a:r>
          </a:p>
        </p:txBody>
      </p:sp>
      <p:sp>
        <p:nvSpPr>
          <p:cNvPr id="212" name="Shape 212"/>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[REIG]</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5000"/>
                                        <p:tgtEl>
                                          <p:spTgt spid="211"/>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5000"/>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200">
                <a:solidFill>
                  <a:srgbClr val="CCCCCC"/>
                </a:solidFill>
                <a:latin typeface="Josefin Slab"/>
                <a:ea typeface="Josefin Slab"/>
                <a:cs typeface="Josefin Slab"/>
                <a:sym typeface="Josefin Slab"/>
              </a:rPr>
              <a:t>“The theories which I have expressed, and which appear to you to be so chimerical, are really extremely practical – so practical that I depend upon them for my bread and cheese.”</a:t>
            </a:r>
          </a:p>
        </p:txBody>
      </p:sp>
      <p:sp>
        <p:nvSpPr>
          <p:cNvPr id="218" name="Shape 218"/>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0"/>
                                        <p:tgtEl>
                                          <p:spTgt spid="21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3400">
                <a:solidFill>
                  <a:srgbClr val="CCCCCC"/>
                </a:solidFill>
                <a:latin typeface="Josefin Slab"/>
                <a:ea typeface="Josefin Slab"/>
                <a:cs typeface="Josefin Slab"/>
                <a:sym typeface="Josefin Slab"/>
              </a:rPr>
              <a:t>“I play the game for the game’s own sake.” </a:t>
            </a:r>
            <a:r>
              <a:rPr b="0" lang="en" sz="1400">
                <a:solidFill>
                  <a:srgbClr val="CCCCCC"/>
                </a:solidFill>
                <a:latin typeface="Josefin Slab"/>
                <a:ea typeface="Josefin Slab"/>
                <a:cs typeface="Josefin Slab"/>
                <a:sym typeface="Josefin Slab"/>
              </a:rPr>
              <a:t>[BRUC]</a:t>
            </a:r>
          </a:p>
          <a:p>
            <a:pPr lvl="0" rtl="0" algn="ctr">
              <a:spcBef>
                <a:spcPts val="0"/>
              </a:spcBef>
              <a:buNone/>
            </a:pPr>
            <a:r>
              <a:t/>
            </a:r>
            <a:endParaRPr b="0" sz="4000">
              <a:solidFill>
                <a:srgbClr val="CCCCCC"/>
              </a:solidFill>
              <a:latin typeface="Josefin Slab"/>
              <a:ea typeface="Josefin Slab"/>
              <a:cs typeface="Josefin Slab"/>
              <a:sym typeface="Josefin Slab"/>
            </a:endParaRPr>
          </a:p>
          <a:p>
            <a:pPr lvl="0" rtl="0" algn="ctr">
              <a:spcBef>
                <a:spcPts val="0"/>
              </a:spcBef>
              <a:buNone/>
            </a:pPr>
            <a:r>
              <a:rPr b="0" lang="en" sz="3400">
                <a:solidFill>
                  <a:srgbClr val="CCCCCC"/>
                </a:solidFill>
                <a:latin typeface="Josefin Slab"/>
                <a:ea typeface="Josefin Slab"/>
                <a:cs typeface="Josefin Slab"/>
                <a:sym typeface="Josefin Slab"/>
              </a:rPr>
              <a:t>“Chance has put in our way a most singular and whimsical problem, and its solution is its own reward.”</a:t>
            </a:r>
            <a:r>
              <a:rPr b="0" lang="en" sz="3200">
                <a:solidFill>
                  <a:srgbClr val="CCCCCC"/>
                </a:solidFill>
                <a:latin typeface="Josefin Slab"/>
                <a:ea typeface="Josefin Slab"/>
                <a:cs typeface="Josefin Slab"/>
                <a:sym typeface="Josefin Slab"/>
              </a:rPr>
              <a:t> </a:t>
            </a:r>
            <a:r>
              <a:rPr b="0" lang="en" sz="1400">
                <a:solidFill>
                  <a:srgbClr val="CCCCCC"/>
                </a:solidFill>
                <a:latin typeface="Josefin Slab"/>
                <a:ea typeface="Josefin Slab"/>
                <a:cs typeface="Josefin Slab"/>
                <a:sym typeface="Josefin Slab"/>
              </a:rPr>
              <a:t>[BLUE]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23">
                                            <p:txEl>
                                              <p:pRg end="0" st="0"/>
                                            </p:txEl>
                                          </p:spTgt>
                                        </p:tgtEl>
                                        <p:attrNameLst>
                                          <p:attrName>style.visibility</p:attrName>
                                        </p:attrNameLst>
                                      </p:cBhvr>
                                      <p:to>
                                        <p:strVal val="visible"/>
                                      </p:to>
                                    </p:set>
                                    <p:animEffect filter="fade" transition="in">
                                      <p:cBhvr>
                                        <p:cTn dur="5000"/>
                                        <p:tgtEl>
                                          <p:spTgt spid="223">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23">
                                            <p:txEl>
                                              <p:pRg end="1" st="1"/>
                                            </p:txEl>
                                          </p:spTgt>
                                        </p:tgtEl>
                                        <p:attrNameLst>
                                          <p:attrName>style.visibility</p:attrName>
                                        </p:attrNameLst>
                                      </p:cBhvr>
                                      <p:to>
                                        <p:strVal val="visible"/>
                                      </p:to>
                                    </p:set>
                                    <p:animEffect filter="fade" transition="in">
                                      <p:cBhvr>
                                        <p:cTn dur="5000"/>
                                        <p:tgtEl>
                                          <p:spTgt spid="223">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223">
                                            <p:txEl>
                                              <p:pRg end="2" st="2"/>
                                            </p:txEl>
                                          </p:spTgt>
                                        </p:tgtEl>
                                        <p:attrNameLst>
                                          <p:attrName>style.visibility</p:attrName>
                                        </p:attrNameLst>
                                      </p:cBhvr>
                                      <p:to>
                                        <p:strVal val="visible"/>
                                      </p:to>
                                    </p:set>
                                    <p:animEffect filter="fade" transition="in">
                                      <p:cBhvr>
                                        <p:cTn dur="5000"/>
                                        <p:tgtEl>
                                          <p:spTgt spid="22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800">
                <a:solidFill>
                  <a:srgbClr val="CCCCCC"/>
                </a:solidFill>
                <a:latin typeface="Josefin Slab"/>
                <a:ea typeface="Josefin Slab"/>
                <a:cs typeface="Josefin Slab"/>
                <a:sym typeface="Josefin Slab"/>
              </a:rPr>
              <a:t>“There is nothing more stimulating than a case where everything goes against you.”</a:t>
            </a:r>
          </a:p>
        </p:txBody>
      </p:sp>
      <p:sp>
        <p:nvSpPr>
          <p:cNvPr id="229" name="Shape 229"/>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[HOUN]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5000"/>
                                        <p:tgtEl>
                                          <p:spTgt spid="228"/>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5000"/>
                                        <p:tgtEl>
                                          <p:spTgt spid="2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i="1" lang="en" sz="4800">
                <a:solidFill>
                  <a:srgbClr val="CCCCCC"/>
                </a:solidFill>
                <a:latin typeface="Josefin Slab"/>
                <a:ea typeface="Josefin Slab"/>
                <a:cs typeface="Josefin Slab"/>
                <a:sym typeface="Josefin Slab"/>
              </a:rPr>
              <a:t>“Come, Watson, come! The game is afoot. Not a word! Into your clothes and come!”</a:t>
            </a:r>
          </a:p>
        </p:txBody>
      </p:sp>
      <p:sp>
        <p:nvSpPr>
          <p:cNvPr id="235" name="Shape 235"/>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[ABBE]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0"/>
                                        <p:tgtEl>
                                          <p:spTgt spid="234"/>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0"/>
                                        <p:tgtEl>
                                          <p:spTgt spid="2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15000">
                <a:solidFill>
                  <a:srgbClr val="CCCCCC"/>
                </a:solidFill>
                <a:latin typeface="Ruthie"/>
                <a:ea typeface="Ruthie"/>
                <a:cs typeface="Ruthie"/>
                <a:sym typeface="Ruthie"/>
              </a:rPr>
              <a:t>The End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5000"/>
                                        <p:tgtEl>
                                          <p:spTgt spid="240"/>
                                        </p:tgtEl>
                                      </p:cBhvr>
                                    </p:animEffect>
                                  </p:childTnLst>
                                </p:cTn>
                              </p:par>
                            </p:childTnLst>
                          </p:cTn>
                        </p:par>
                        <p:par>
                          <p:cTn fill="hold">
                            <p:stCondLst>
                              <p:cond delay="5000"/>
                            </p:stCondLst>
                            <p:childTnLst>
                              <p:par>
                                <p:cTn fill="hold" nodeType="afterEffect" presetClass="entr" presetID="2" presetSubtype="8">
                                  <p:stCondLst>
                                    <p:cond delay="0"/>
                                  </p:stCondLst>
                                  <p:childTnLst>
                                    <p:set>
                                      <p:cBhvr>
                                        <p:cTn dur="1" fill="hold">
                                          <p:stCondLst>
                                            <p:cond delay="0"/>
                                          </p:stCondLst>
                                        </p:cTn>
                                        <p:tgtEl>
                                          <p:spTgt spid="240"/>
                                        </p:tgtEl>
                                        <p:attrNameLst>
                                          <p:attrName>style.visibility</p:attrName>
                                        </p:attrNameLst>
                                      </p:cBhvr>
                                      <p:to>
                                        <p:strVal val="visible"/>
                                      </p:to>
                                    </p:set>
                                    <p:anim calcmode="lin" valueType="num">
                                      <p:cBhvr additive="base">
                                        <p:cTn dur="1000"/>
                                        <p:tgtEl>
                                          <p:spTgt spid="240"/>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800">
                <a:solidFill>
                  <a:srgbClr val="CCCCCC"/>
                </a:solidFill>
                <a:latin typeface="Josefin Slab"/>
                <a:ea typeface="Josefin Slab"/>
                <a:cs typeface="Josefin Slab"/>
                <a:sym typeface="Josefin Slab"/>
              </a:rPr>
              <a:t>text</a:t>
            </a:r>
          </a:p>
        </p:txBody>
      </p:sp>
      <p:sp>
        <p:nvSpPr>
          <p:cNvPr id="246" name="Shape 246"/>
          <p:cNvSpPr txBox="1"/>
          <p:nvPr>
            <p:ph type="title"/>
          </p:nvPr>
        </p:nvSpPr>
        <p:spPr>
          <a:xfrm>
            <a:off x="8013125" y="4614000"/>
            <a:ext cx="936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[book]</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0"/>
                                        <p:tgtEl>
                                          <p:spTgt spid="245"/>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0"/>
                                        <p:tgtEl>
                                          <p:spTgt spid="2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800">
                <a:solidFill>
                  <a:srgbClr val="CCCCCC"/>
                </a:solidFill>
                <a:latin typeface="Josefin Slab"/>
                <a:ea typeface="Josefin Slab"/>
                <a:cs typeface="Josefin Slab"/>
                <a:sym typeface="Josefin Slab"/>
              </a:rPr>
              <a:t>“Data! Data! Data!” he cried impatiently. “I can't make bricks without clay.”</a:t>
            </a:r>
          </a:p>
        </p:txBody>
      </p:sp>
      <p:sp>
        <p:nvSpPr>
          <p:cNvPr id="46" name="Shape 46"/>
          <p:cNvSpPr txBox="1"/>
          <p:nvPr>
            <p:ph type="title"/>
          </p:nvPr>
        </p:nvSpPr>
        <p:spPr>
          <a:xfrm>
            <a:off x="8174675" y="4614000"/>
            <a:ext cx="7743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[COPP]</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45"/>
                                        </p:tgtEl>
                                        <p:attrNameLst>
                                          <p:attrName>style.visibility</p:attrName>
                                        </p:attrNameLst>
                                      </p:cBhvr>
                                      <p:to>
                                        <p:strVal val="visible"/>
                                      </p:to>
                                    </p:set>
                                    <p:animEffect filter="fade" transition="in">
                                      <p:cBhvr>
                                        <p:cTn dur="5000"/>
                                        <p:tgtEl>
                                          <p:spTgt spid="45"/>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46"/>
                                        </p:tgtEl>
                                        <p:attrNameLst>
                                          <p:attrName>style.visibility</p:attrName>
                                        </p:attrNameLst>
                                      </p:cBhvr>
                                      <p:to>
                                        <p:strVal val="visible"/>
                                      </p:to>
                                    </p:set>
                                    <p:animEffect filter="fade" transition="in">
                                      <p:cBhvr>
                                        <p:cTn dur="5000"/>
                                        <p:tgtEl>
                                          <p:spTgt spid="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5400">
                <a:solidFill>
                  <a:srgbClr val="CCCCCC"/>
                </a:solidFill>
                <a:latin typeface="Josefin Slab"/>
                <a:ea typeface="Josefin Slab"/>
                <a:cs typeface="Josefin Slab"/>
                <a:sym typeface="Josefin Slab"/>
              </a:rPr>
              <a:t>“I am glad of all details, whether they seem to you to be relevant or not.”</a:t>
            </a:r>
          </a:p>
        </p:txBody>
      </p:sp>
      <p:sp>
        <p:nvSpPr>
          <p:cNvPr id="52" name="Shape 52"/>
          <p:cNvSpPr txBox="1"/>
          <p:nvPr>
            <p:ph type="title"/>
          </p:nvPr>
        </p:nvSpPr>
        <p:spPr>
          <a:xfrm>
            <a:off x="8181125" y="4614000"/>
            <a:ext cx="7680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[COPP]</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51"/>
                                        </p:tgtEl>
                                        <p:attrNameLst>
                                          <p:attrName>style.visibility</p:attrName>
                                        </p:attrNameLst>
                                      </p:cBhvr>
                                      <p:to>
                                        <p:strVal val="visible"/>
                                      </p:to>
                                    </p:set>
                                    <p:animEffect filter="fade" transition="in">
                                      <p:cBhvr>
                                        <p:cTn dur="5000"/>
                                        <p:tgtEl>
                                          <p:spTgt spid="51"/>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52"/>
                                        </p:tgtEl>
                                        <p:attrNameLst>
                                          <p:attrName>style.visibility</p:attrName>
                                        </p:attrNameLst>
                                      </p:cBhvr>
                                      <p:to>
                                        <p:strVal val="visible"/>
                                      </p:to>
                                    </p:set>
                                    <p:animEffect filter="fade" transition="in">
                                      <p:cBhvr>
                                        <p:cTn dur="5000"/>
                                        <p:tgtEl>
                                          <p:spTgt spid="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5600">
                <a:solidFill>
                  <a:srgbClr val="CCCCCC"/>
                </a:solidFill>
                <a:latin typeface="Josefin Slab"/>
                <a:ea typeface="Josefin Slab"/>
                <a:cs typeface="Josefin Slab"/>
                <a:sym typeface="Josefin Slab"/>
              </a:rPr>
              <a:t>“There is no part of the body which varies so much as the human ear.”</a:t>
            </a:r>
          </a:p>
        </p:txBody>
      </p:sp>
      <p:sp>
        <p:nvSpPr>
          <p:cNvPr id="58" name="Shape 58"/>
          <p:cNvSpPr txBox="1"/>
          <p:nvPr>
            <p:ph type="title"/>
          </p:nvPr>
        </p:nvSpPr>
        <p:spPr>
          <a:xfrm>
            <a:off x="8129425" y="4614000"/>
            <a:ext cx="8196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[CARD]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5000"/>
                                        <p:tgtEl>
                                          <p:spTgt spid="57"/>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5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6000">
                <a:solidFill>
                  <a:srgbClr val="CCCCCC"/>
                </a:solidFill>
                <a:latin typeface="Josefin Slab"/>
                <a:ea typeface="Josefin Slab"/>
                <a:cs typeface="Josefin Slab"/>
                <a:sym typeface="Josefin Slab"/>
              </a:rPr>
              <a:t>“There is nothing like first-hand evidence.”</a:t>
            </a:r>
          </a:p>
        </p:txBody>
      </p:sp>
      <p:sp>
        <p:nvSpPr>
          <p:cNvPr id="64" name="Shape 64"/>
          <p:cNvSpPr txBox="1"/>
          <p:nvPr>
            <p:ph type="title"/>
          </p:nvPr>
        </p:nvSpPr>
        <p:spPr>
          <a:xfrm>
            <a:off x="8174675" y="4614000"/>
            <a:ext cx="7743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5000"/>
                                        <p:tgtEl>
                                          <p:spTgt spid="63"/>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5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None/>
            </a:pPr>
            <a:r>
              <a:rPr b="0" lang="en" sz="4600">
                <a:solidFill>
                  <a:srgbClr val="CCCCCC"/>
                </a:solidFill>
                <a:latin typeface="Josefin Slab"/>
                <a:ea typeface="Josefin Slab"/>
                <a:cs typeface="Josefin Slab"/>
                <a:sym typeface="Josefin Slab"/>
              </a:rPr>
              <a:t>“There is no branch of detective science which is so important and so much neglected as the art of tracing footsteps.”</a:t>
            </a:r>
          </a:p>
        </p:txBody>
      </p:sp>
      <p:sp>
        <p:nvSpPr>
          <p:cNvPr id="70" name="Shape 70"/>
          <p:cNvSpPr txBox="1"/>
          <p:nvPr>
            <p:ph type="title"/>
          </p:nvPr>
        </p:nvSpPr>
        <p:spPr>
          <a:xfrm>
            <a:off x="8174675" y="4614000"/>
            <a:ext cx="774300" cy="324000"/>
          </a:xfrm>
          <a:prstGeom prst="rect">
            <a:avLst/>
          </a:prstGeom>
        </p:spPr>
        <p:txBody>
          <a:bodyPr anchorCtr="0" anchor="ctr" bIns="91425" lIns="91425" rIns="91425" tIns="91425">
            <a:noAutofit/>
          </a:bodyPr>
          <a:lstStyle/>
          <a:p>
            <a:pPr lvl="0" rtl="0" algn="r">
              <a:spcBef>
                <a:spcPts val="0"/>
              </a:spcBef>
              <a:buNone/>
            </a:pPr>
            <a:r>
              <a:rPr b="0" lang="en" sz="1400">
                <a:solidFill>
                  <a:srgbClr val="CCCCCC"/>
                </a:solidFill>
                <a:latin typeface="Josefin Slab"/>
                <a:ea typeface="Josefin Slab"/>
                <a:cs typeface="Josefin Slab"/>
                <a:sym typeface="Josefin Slab"/>
              </a:rPr>
              <a:t>[STUD]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5000"/>
                                        <p:tgtEl>
                                          <p:spTgt spid="69"/>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5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34778"/>
            <a:ext cx="8229600" cy="857400"/>
          </a:xfrm>
          <a:prstGeom prst="rect">
            <a:avLst/>
          </a:prstGeom>
        </p:spPr>
        <p:txBody>
          <a:bodyPr anchorCtr="0" anchor="ctr" bIns="91425" lIns="91425" rIns="91425" tIns="91425">
            <a:noAutofit/>
          </a:bodyPr>
          <a:lstStyle/>
          <a:p>
            <a:pPr lvl="0" rtl="0" algn="ctr">
              <a:spcBef>
                <a:spcPts val="0"/>
              </a:spcBef>
              <a:buClr>
                <a:schemeClr val="dk1"/>
              </a:buClr>
              <a:buSzPct val="31428"/>
              <a:buFont typeface="Arial"/>
              <a:buNone/>
            </a:pPr>
            <a:r>
              <a:rPr b="0" lang="en" sz="3500">
                <a:solidFill>
                  <a:srgbClr val="CCCCCC"/>
                </a:solidFill>
                <a:latin typeface="Josefin Slab"/>
                <a:ea typeface="Josefin Slab"/>
                <a:cs typeface="Josefin Slab"/>
                <a:sym typeface="Josefin Slab"/>
              </a:rPr>
              <a:t>“The observer who has thoroughly understood one link in a series of incidents, should be able accurately to state all the other ones, both before and after.”</a:t>
            </a:r>
            <a:r>
              <a:rPr b="0" lang="en" sz="3400">
                <a:solidFill>
                  <a:srgbClr val="CCCCCC"/>
                </a:solidFill>
                <a:latin typeface="Josefin Slab"/>
                <a:ea typeface="Josefin Slab"/>
                <a:cs typeface="Josefin Slab"/>
                <a:sym typeface="Josefin Slab"/>
              </a:rPr>
              <a:t> </a:t>
            </a:r>
            <a:r>
              <a:rPr b="0" lang="en" sz="1400">
                <a:solidFill>
                  <a:srgbClr val="CCCCCC"/>
                </a:solidFill>
                <a:latin typeface="Josefin Slab"/>
                <a:ea typeface="Josefin Slab"/>
                <a:cs typeface="Josefin Slab"/>
                <a:sym typeface="Josefin Slab"/>
              </a:rPr>
              <a:t>[FIVE]</a:t>
            </a:r>
          </a:p>
          <a:p>
            <a:pPr lvl="0" rtl="0" algn="ctr">
              <a:spcBef>
                <a:spcPts val="0"/>
              </a:spcBef>
              <a:buClr>
                <a:schemeClr val="dk1"/>
              </a:buClr>
              <a:buSzPct val="32352"/>
              <a:buFont typeface="Arial"/>
              <a:buNone/>
            </a:pPr>
            <a:r>
              <a:t/>
            </a:r>
            <a:endParaRPr b="0" sz="3400">
              <a:solidFill>
                <a:srgbClr val="CCCCCC"/>
              </a:solidFill>
              <a:latin typeface="Josefin Slab"/>
              <a:ea typeface="Josefin Slab"/>
              <a:cs typeface="Josefin Slab"/>
              <a:sym typeface="Josefin Slab"/>
            </a:endParaRPr>
          </a:p>
          <a:p>
            <a:pPr lvl="0" rtl="0" algn="ctr">
              <a:spcBef>
                <a:spcPts val="0"/>
              </a:spcBef>
              <a:buNone/>
            </a:pPr>
            <a:r>
              <a:rPr b="0" lang="en" sz="3500">
                <a:solidFill>
                  <a:srgbClr val="CCCCCC"/>
                </a:solidFill>
                <a:latin typeface="Josefin Slab"/>
                <a:ea typeface="Josefin Slab"/>
                <a:cs typeface="Josefin Slab"/>
                <a:sym typeface="Josefin Slab"/>
              </a:rPr>
              <a:t>“What one man can invent another can discover.” </a:t>
            </a:r>
            <a:r>
              <a:rPr b="0" lang="en" sz="1400">
                <a:solidFill>
                  <a:srgbClr val="CCCCCC"/>
                </a:solidFill>
                <a:latin typeface="Josefin Slab"/>
                <a:ea typeface="Josefin Slab"/>
                <a:cs typeface="Josefin Slab"/>
                <a:sym typeface="Josefin Slab"/>
              </a:rPr>
              <a:t>[DANC]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Effect filter="fade" transition="in">
                                      <p:cBhvr>
                                        <p:cTn dur="5000"/>
                                        <p:tgtEl>
                                          <p:spTgt spid="75">
                                            <p:txEl>
                                              <p:pRg end="0" st="0"/>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75">
                                            <p:txEl>
                                              <p:pRg end="1" st="1"/>
                                            </p:txEl>
                                          </p:spTgt>
                                        </p:tgtEl>
                                        <p:attrNameLst>
                                          <p:attrName>style.visibility</p:attrName>
                                        </p:attrNameLst>
                                      </p:cBhvr>
                                      <p:to>
                                        <p:strVal val="visible"/>
                                      </p:to>
                                    </p:set>
                                    <p:animEffect filter="fade" transition="in">
                                      <p:cBhvr>
                                        <p:cTn dur="5000"/>
                                        <p:tgtEl>
                                          <p:spTgt spid="75">
                                            <p:txEl>
                                              <p:pRg end="1" st="1"/>
                                            </p:txEl>
                                          </p:spTgt>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75">
                                            <p:txEl>
                                              <p:pRg end="2" st="2"/>
                                            </p:txEl>
                                          </p:spTgt>
                                        </p:tgtEl>
                                        <p:attrNameLst>
                                          <p:attrName>style.visibility</p:attrName>
                                        </p:attrNameLst>
                                      </p:cBhvr>
                                      <p:to>
                                        <p:strVal val="visible"/>
                                      </p:to>
                                    </p:set>
                                    <p:animEffect filter="fade" transition="in">
                                      <p:cBhvr>
                                        <p:cTn dur="5000"/>
                                        <p:tgtEl>
                                          <p:spTgt spid="7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